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753600" cy="73152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redoka One" panose="020B0604020202020204" charset="0"/>
      <p:regular r:id="rId48"/>
    </p:embeddedFont>
    <p:embeddedFont>
      <p:font typeface="Glacial Indifference" panose="020B0604020202020204" charset="0"/>
      <p:regular r:id="rId49"/>
    </p:embeddedFont>
    <p:embeddedFont>
      <p:font typeface="Glacial Indifference Bold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4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Recoleccion/ENCUESTA%20DESARROLLO%20DE%20INFORMACI&#211;N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Diagramas%20de%20casos%20de%20uso/Caso%20de%20uso.png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Diagramas%20de%20casos%20de%20uso/Casos%20de%20Uso%20Extendido.pdf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Recoleccion/Informe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Diagrama%20de%20clases/Diagrama%20en%20blanco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odelo%20BD/modelo%20relacional.jpe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Modelo%20BD/diccionario%20de%20datos2.pdf" TargetMode="Externa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Versiones/Captura.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Diagrama%20Gantt/Diagrama.pdf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istribucion/Untitled%20Diagra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Desktop/Documentacion/Diagrama%20distribucion/Untitled%20Diagram.png" TargetMode="Externa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Presupuesto/Presupuesto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Prueba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Capacitacion/Capacitaci&#243;n_icor.pptx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Negociacion/carta_de_negociacion.pdf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Cotizacion%20de%20proveedores/COTIZACION%20DE%20PROVEEDORES.pdf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../Desktop/Documentacion/Contrato/ModeloContratoSoftware.pdf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Icor-definitivo/?controller=index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9550" y="-247650"/>
            <a:ext cx="10304984" cy="78655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10694" y="514008"/>
            <a:ext cx="3735219" cy="851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2"/>
              </a:lnSpc>
            </a:pPr>
            <a:r>
              <a:rPr lang="en-US" sz="4723">
                <a:solidFill>
                  <a:srgbClr val="3E3326"/>
                </a:solidFill>
                <a:latin typeface="Knewave Bold"/>
              </a:rPr>
              <a:t>ABOUT 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2025" y="3229134"/>
            <a:ext cx="7943850" cy="211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012">
                <a:solidFill>
                  <a:srgbClr val="3E3326"/>
                </a:solidFill>
                <a:latin typeface="Fredoka One Bold"/>
              </a:rPr>
              <a:t>Cutesy pet grooming shop has been established in 2000</a:t>
            </a:r>
          </a:p>
          <a:p>
            <a:pPr algn="ctr">
              <a:lnSpc>
                <a:spcPts val="2817"/>
              </a:lnSpc>
            </a:pPr>
            <a:r>
              <a:rPr lang="en-US" sz="2012">
                <a:solidFill>
                  <a:srgbClr val="3E3326"/>
                </a:solidFill>
                <a:latin typeface="Fredoka One Bold"/>
              </a:rPr>
              <a:t>and our quality services made us reach the top 1 grooming shop all over New South Wales. We take care of the pets like our own, feeds them and plays with them. We also do the</a:t>
            </a:r>
          </a:p>
          <a:p>
            <a:pPr algn="ctr">
              <a:lnSpc>
                <a:spcPts val="2817"/>
              </a:lnSpc>
            </a:pPr>
            <a:r>
              <a:rPr lang="en-US" sz="2012">
                <a:solidFill>
                  <a:srgbClr val="3E3326"/>
                </a:solidFill>
                <a:latin typeface="Fredoka One Bold"/>
              </a:rPr>
              <a:t>adoption to help the dogs to have their own loving family</a:t>
            </a:r>
          </a:p>
          <a:p>
            <a:pPr algn="ctr">
              <a:lnSpc>
                <a:spcPts val="2817"/>
              </a:lnSpc>
            </a:pPr>
            <a:r>
              <a:rPr lang="en-US" sz="2012">
                <a:solidFill>
                  <a:srgbClr val="3E3326"/>
                </a:solidFill>
                <a:latin typeface="Fredoka One Bold"/>
              </a:rPr>
              <a:t>and a much better environment. 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9525" y="-6350"/>
            <a:ext cx="10039179" cy="7392497"/>
            <a:chOff x="0" y="0"/>
            <a:chExt cx="13385572" cy="985666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26000"/>
            </a:blip>
            <a:srcRect l="4760" r="4760"/>
            <a:stretch>
              <a:fillRect/>
            </a:stretch>
          </p:blipFill>
          <p:spPr>
            <a:xfrm>
              <a:off x="0" y="0"/>
              <a:ext cx="13385572" cy="985666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689914" y="2704306"/>
            <a:ext cx="6373771" cy="171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87"/>
              </a:lnSpc>
            </a:pPr>
            <a:r>
              <a:rPr lang="en-US" sz="10062">
                <a:solidFill>
                  <a:srgbClr val="38B6FF"/>
                </a:solidFill>
                <a:latin typeface="Fredoka One"/>
              </a:rPr>
              <a:t>SOFTCOR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33900" y="5694873"/>
            <a:ext cx="52197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25">
                <a:solidFill>
                  <a:srgbClr val="FFFFFF"/>
                </a:solidFill>
                <a:latin typeface="Fredoka One"/>
              </a:rPr>
              <a:t>PROGRAMA TU VIDA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7137" y="-1660023"/>
            <a:ext cx="4677313" cy="4042151"/>
            <a:chOff x="0" y="0"/>
            <a:chExt cx="6236418" cy="5389534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 rot="-2700000">
              <a:off x="789279" y="789279"/>
              <a:ext cx="3810976" cy="3810976"/>
              <a:chOff x="0" y="0"/>
              <a:chExt cx="2653030" cy="26530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F5FBF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1636163" y="789279"/>
              <a:ext cx="3810976" cy="3810976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2F5972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7305841" y="5591620"/>
            <a:ext cx="3273571" cy="2829032"/>
            <a:chOff x="0" y="0"/>
            <a:chExt cx="4364762" cy="3772042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 rot="-2700000">
              <a:off x="552403" y="552403"/>
              <a:ext cx="2667237" cy="2667237"/>
              <a:chOff x="0" y="0"/>
              <a:chExt cx="2653030" cy="265303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F5FBF9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2700000">
              <a:off x="1145122" y="552403"/>
              <a:ext cx="2667237" cy="2667237"/>
              <a:chOff x="0" y="0"/>
              <a:chExt cx="191389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2F5972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2418420" y="1119366"/>
            <a:ext cx="6603660" cy="4410084"/>
            <a:chOff x="0" y="0"/>
            <a:chExt cx="8804880" cy="588011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6200"/>
              <a:ext cx="8804880" cy="83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4500">
                  <a:solidFill>
                    <a:srgbClr val="F5FBF9"/>
                  </a:solidFill>
                  <a:latin typeface="Fredoka One Bold"/>
                </a:rPr>
                <a:t>OBJETIVO GENERAL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2837"/>
              <a:ext cx="8804880" cy="486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80"/>
                </a:lnSpc>
              </a:pPr>
              <a:endParaRPr/>
            </a:p>
            <a:p>
              <a:pPr algn="r">
                <a:lnSpc>
                  <a:spcPts val="2880"/>
                </a:lnSpc>
              </a:pPr>
              <a:r>
                <a:rPr lang="en-US" sz="2400" spc="240">
                  <a:solidFill>
                    <a:srgbClr val="FFFFFF"/>
                  </a:solidFill>
                  <a:latin typeface="Fredoka One"/>
                </a:rPr>
                <a:t>GESTIONAR DE FORMA SENCILLA, DINÁMICA Y PRECISA LA INFORMACIÓN, EL INVENTARIO Y LA FACTURACIÓN CORRESPONDIENTES, A UN RESPECTIVO ESTABLECIMIENTO PRIVADO POR MEDIO DE UN SOFTWARE ESPECIALIZADO EN INVENTARIO.</a:t>
              </a:r>
            </a:p>
            <a:p>
              <a:pPr algn="r">
                <a:lnSpc>
                  <a:spcPts val="2880"/>
                </a:lnSpc>
              </a:pPr>
              <a:endParaRPr lang="en-US" sz="2400" spc="240">
                <a:solidFill>
                  <a:srgbClr val="FFFFFF"/>
                </a:solidFill>
                <a:latin typeface="Fredoka One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1859" y="-777361"/>
            <a:ext cx="3428116" cy="3017762"/>
            <a:chOff x="0" y="0"/>
            <a:chExt cx="4570821" cy="402368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 rot="-2700000">
              <a:off x="589255" y="589255"/>
              <a:ext cx="2845173" cy="2845173"/>
              <a:chOff x="0" y="0"/>
              <a:chExt cx="2653030" cy="26530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1136393" y="589255"/>
              <a:ext cx="2845173" cy="2845173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3CD74"/>
              </a:solidFill>
            </p:spPr>
          </p:sp>
        </p:grp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2700000">
            <a:off x="7176623" y="-125939"/>
            <a:ext cx="5465939" cy="5465939"/>
            <a:chOff x="0" y="0"/>
            <a:chExt cx="2653030" cy="26530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3030" cy="2654300"/>
            </a:xfrm>
            <a:custGeom>
              <a:avLst/>
              <a:gdLst/>
              <a:ahLst/>
              <a:cxnLst/>
              <a:rect l="l" t="t" r="r" b="b"/>
              <a:pathLst>
                <a:path w="2653030" h="265430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5DCAD1"/>
            </a:solidFill>
          </p:spPr>
        </p:sp>
      </p:grpSp>
      <p:grpSp>
        <p:nvGrpSpPr>
          <p:cNvPr id="9" name="Group 9"/>
          <p:cNvGrpSpPr/>
          <p:nvPr/>
        </p:nvGrpSpPr>
        <p:grpSpPr>
          <a:xfrm rot="-2700000">
            <a:off x="7176623" y="889854"/>
            <a:ext cx="5465939" cy="5465939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3CD7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31520" y="4287865"/>
            <a:ext cx="476485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spc="500">
                <a:solidFill>
                  <a:srgbClr val="FFFFFF"/>
                </a:solidFill>
                <a:latin typeface="Fredoka One Bold"/>
              </a:rPr>
              <a:t>OBJETIVOS ESPECIFICOS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700000">
            <a:off x="-2278534" y="3760225"/>
            <a:ext cx="3394736" cy="3394736"/>
            <a:chOff x="0" y="0"/>
            <a:chExt cx="2653030" cy="2653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3030" cy="2654300"/>
            </a:xfrm>
            <a:custGeom>
              <a:avLst/>
              <a:gdLst/>
              <a:ahLst/>
              <a:cxnLst/>
              <a:rect l="l" t="t" r="r" b="b"/>
              <a:pathLst>
                <a:path w="2653030" h="265430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5DCAD1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684337" y="751685"/>
            <a:ext cx="3141663" cy="2855115"/>
          </a:xfrm>
          <a:prstGeom prst="rect">
            <a:avLst/>
          </a:prstGeom>
          <a:solidFill>
            <a:srgbClr val="F3CD74"/>
          </a:solidFill>
        </p:spPr>
      </p:sp>
      <p:sp>
        <p:nvSpPr>
          <p:cNvPr id="5" name="AutoShape 5"/>
          <p:cNvSpPr/>
          <p:nvPr/>
        </p:nvSpPr>
        <p:spPr>
          <a:xfrm>
            <a:off x="4927600" y="741525"/>
            <a:ext cx="3141663" cy="2855115"/>
          </a:xfrm>
          <a:prstGeom prst="rect">
            <a:avLst/>
          </a:prstGeom>
          <a:solidFill>
            <a:srgbClr val="5DCAD1"/>
          </a:solidFill>
        </p:spPr>
      </p:sp>
      <p:sp>
        <p:nvSpPr>
          <p:cNvPr id="6" name="AutoShape 6"/>
          <p:cNvSpPr/>
          <p:nvPr/>
        </p:nvSpPr>
        <p:spPr>
          <a:xfrm>
            <a:off x="1684337" y="3718560"/>
            <a:ext cx="3141663" cy="2855115"/>
          </a:xfrm>
          <a:prstGeom prst="rect">
            <a:avLst/>
          </a:prstGeom>
          <a:solidFill>
            <a:srgbClr val="5DCAD1"/>
          </a:solidFill>
        </p:spPr>
      </p:sp>
      <p:grpSp>
        <p:nvGrpSpPr>
          <p:cNvPr id="7" name="Group 7"/>
          <p:cNvGrpSpPr/>
          <p:nvPr/>
        </p:nvGrpSpPr>
        <p:grpSpPr>
          <a:xfrm rot="-2700000">
            <a:off x="-2785488" y="3760225"/>
            <a:ext cx="3394736" cy="3394736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3CD74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4927600" y="3718560"/>
            <a:ext cx="3141663" cy="2865120"/>
          </a:xfrm>
          <a:prstGeom prst="rect">
            <a:avLst/>
          </a:prstGeom>
          <a:solidFill>
            <a:srgbClr val="F3CD74"/>
          </a:solid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-2700000">
            <a:off x="7812647" y="-374212"/>
            <a:ext cx="2251794" cy="2251794"/>
            <a:chOff x="0" y="0"/>
            <a:chExt cx="2653030" cy="26530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3030" cy="2654300"/>
            </a:xfrm>
            <a:custGeom>
              <a:avLst/>
              <a:gdLst/>
              <a:ahLst/>
              <a:cxnLst/>
              <a:rect l="l" t="t" r="r" b="b"/>
              <a:pathLst>
                <a:path w="2653030" h="265430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5DCAD1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8228264" y="-374212"/>
            <a:ext cx="2251794" cy="225179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3CD74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985062" y="1225971"/>
            <a:ext cx="2540213" cy="18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240">
                <a:solidFill>
                  <a:srgbClr val="1C2143"/>
                </a:solidFill>
                <a:latin typeface="Glacial Indifference"/>
              </a:rPr>
              <a:t>REALIZAR UN SISTEMA DE LOGIN EN EL RESPECTIVO APLICATIVO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21688" y="1043805"/>
            <a:ext cx="2540213" cy="219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240">
                <a:solidFill>
                  <a:srgbClr val="1C2143"/>
                </a:solidFill>
                <a:latin typeface="Glacial Indifference"/>
              </a:rPr>
              <a:t>GENERAR LAS RESPECRIVAS VISTAS DE LOS 4 DIFERENTES USUARIOS DEL SISTEMA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19274" y="4003671"/>
            <a:ext cx="2830341" cy="219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240">
                <a:solidFill>
                  <a:srgbClr val="1C2143"/>
                </a:solidFill>
                <a:latin typeface="Glacial Indifference"/>
              </a:rPr>
              <a:t>CREAR EL SISTEMA DE INVENTARIO Y DE LOS SERVICIOS OFRECIDOS POR LA EMPRESA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28325" y="4204883"/>
            <a:ext cx="2540213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240">
                <a:solidFill>
                  <a:srgbClr val="1C2143"/>
                </a:solidFill>
                <a:latin typeface="Glacial Indifference"/>
              </a:rPr>
              <a:t>CREAR EL SISTEMA DE FACTURACION DEL SISTEMA.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700000">
            <a:off x="-2278534" y="3760225"/>
            <a:ext cx="3394736" cy="3394736"/>
            <a:chOff x="0" y="0"/>
            <a:chExt cx="2653030" cy="2653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3030" cy="2654300"/>
            </a:xfrm>
            <a:custGeom>
              <a:avLst/>
              <a:gdLst/>
              <a:ahLst/>
              <a:cxnLst/>
              <a:rect l="l" t="t" r="r" b="b"/>
              <a:pathLst>
                <a:path w="2653030" h="265430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5DCAD1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684337" y="751685"/>
            <a:ext cx="3141663" cy="2855115"/>
          </a:xfrm>
          <a:prstGeom prst="rect">
            <a:avLst/>
          </a:prstGeom>
          <a:solidFill>
            <a:srgbClr val="F3CD74"/>
          </a:solidFill>
        </p:spPr>
      </p:sp>
      <p:sp>
        <p:nvSpPr>
          <p:cNvPr id="5" name="AutoShape 5"/>
          <p:cNvSpPr/>
          <p:nvPr/>
        </p:nvSpPr>
        <p:spPr>
          <a:xfrm>
            <a:off x="4927600" y="741525"/>
            <a:ext cx="3141663" cy="2855115"/>
          </a:xfrm>
          <a:prstGeom prst="rect">
            <a:avLst/>
          </a:prstGeom>
          <a:solidFill>
            <a:srgbClr val="5DCAD1"/>
          </a:solidFill>
        </p:spPr>
      </p:sp>
      <p:sp>
        <p:nvSpPr>
          <p:cNvPr id="6" name="AutoShape 6"/>
          <p:cNvSpPr/>
          <p:nvPr/>
        </p:nvSpPr>
        <p:spPr>
          <a:xfrm>
            <a:off x="1684337" y="3718560"/>
            <a:ext cx="3141663" cy="2855115"/>
          </a:xfrm>
          <a:prstGeom prst="rect">
            <a:avLst/>
          </a:prstGeom>
          <a:solidFill>
            <a:srgbClr val="5DCAD1"/>
          </a:solidFill>
        </p:spPr>
      </p:sp>
      <p:grpSp>
        <p:nvGrpSpPr>
          <p:cNvPr id="7" name="Group 7"/>
          <p:cNvGrpSpPr/>
          <p:nvPr/>
        </p:nvGrpSpPr>
        <p:grpSpPr>
          <a:xfrm rot="-2700000">
            <a:off x="-2785488" y="3760225"/>
            <a:ext cx="3394736" cy="3394736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3CD74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4927600" y="3718560"/>
            <a:ext cx="3141663" cy="2865120"/>
          </a:xfrm>
          <a:prstGeom prst="rect">
            <a:avLst/>
          </a:prstGeom>
          <a:solidFill>
            <a:srgbClr val="F3CD74"/>
          </a:solid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-2700000">
            <a:off x="7812647" y="-374212"/>
            <a:ext cx="2251794" cy="2251794"/>
            <a:chOff x="0" y="0"/>
            <a:chExt cx="2653030" cy="26530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3030" cy="2654300"/>
            </a:xfrm>
            <a:custGeom>
              <a:avLst/>
              <a:gdLst/>
              <a:ahLst/>
              <a:cxnLst/>
              <a:rect l="l" t="t" r="r" b="b"/>
              <a:pathLst>
                <a:path w="2653030" h="265430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5DCAD1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8228264" y="-374212"/>
            <a:ext cx="2251794" cy="225179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3CD74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985062" y="1590302"/>
            <a:ext cx="2540213" cy="110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240">
                <a:solidFill>
                  <a:srgbClr val="1C2143"/>
                </a:solidFill>
                <a:latin typeface="Glacial Indifference"/>
              </a:rPr>
              <a:t>REALIZAR EL CRUD DE PRODUCTOS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21688" y="861639"/>
            <a:ext cx="2540213" cy="255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240">
                <a:solidFill>
                  <a:srgbClr val="1C2143"/>
                </a:solidFill>
                <a:latin typeface="Glacial Indifference"/>
              </a:rPr>
              <a:t>INCORPORAR UN SISTEMA EN EL QUE LOS CLIENTES SE COMUNIQUEN CON LA EMPRESA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19274" y="4368002"/>
            <a:ext cx="283034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240">
                <a:solidFill>
                  <a:srgbClr val="1C2143"/>
                </a:solidFill>
                <a:latin typeface="Glacial Indifference"/>
              </a:rPr>
              <a:t>GENERAR UN SISTEMA DE NOTIFICACIONES EN EL SISTEMA.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28325" y="4204883"/>
            <a:ext cx="2540213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240">
                <a:solidFill>
                  <a:srgbClr val="1C2143"/>
                </a:solidFill>
                <a:latin typeface="Glacial Indifference"/>
              </a:rPr>
              <a:t>IMPLEMENTAR LA RESPECTIVA SEGURIDAD DEL SISTEMA.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56328" y="0"/>
            <a:ext cx="6912216" cy="74592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-285137" y="2890003"/>
            <a:ext cx="15120995" cy="79511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73317" y="1816516"/>
            <a:ext cx="4004087" cy="224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>
                <a:solidFill>
                  <a:srgbClr val="FFFFFF"/>
                </a:solidFill>
                <a:latin typeface="Fredoka One"/>
              </a:rPr>
              <a:t>Metodos de recolección de información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1859" y="-777361"/>
            <a:ext cx="3428116" cy="3017762"/>
            <a:chOff x="0" y="0"/>
            <a:chExt cx="4570821" cy="402368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 rot="-2700000">
              <a:off x="589255" y="589255"/>
              <a:ext cx="2845173" cy="2845173"/>
              <a:chOff x="0" y="0"/>
              <a:chExt cx="2653030" cy="26530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1136393" y="589255"/>
              <a:ext cx="2845173" cy="2845173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3CD74"/>
              </a:solidFill>
            </p:spPr>
          </p:sp>
        </p:grp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2700000">
            <a:off x="7176623" y="-125939"/>
            <a:ext cx="5465939" cy="5465939"/>
            <a:chOff x="0" y="0"/>
            <a:chExt cx="2653030" cy="26530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3030" cy="2654300"/>
            </a:xfrm>
            <a:custGeom>
              <a:avLst/>
              <a:gdLst/>
              <a:ahLst/>
              <a:cxnLst/>
              <a:rect l="l" t="t" r="r" b="b"/>
              <a:pathLst>
                <a:path w="2653030" h="265430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5DCAD1"/>
            </a:solidFill>
          </p:spPr>
        </p:sp>
      </p:grpSp>
      <p:grpSp>
        <p:nvGrpSpPr>
          <p:cNvPr id="9" name="Group 9"/>
          <p:cNvGrpSpPr/>
          <p:nvPr/>
        </p:nvGrpSpPr>
        <p:grpSpPr>
          <a:xfrm rot="-2700000">
            <a:off x="7176623" y="889854"/>
            <a:ext cx="5465939" cy="5465939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3CD7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31520" y="4967016"/>
            <a:ext cx="476485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 spc="700">
                <a:solidFill>
                  <a:srgbClr val="FFFFFF"/>
                </a:solidFill>
                <a:latin typeface="Fredoka One Bold"/>
              </a:rPr>
              <a:t>BPMN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2371" y="0"/>
            <a:ext cx="7646038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1910" y="0"/>
            <a:ext cx="7109781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95507" y="731520"/>
            <a:ext cx="10144613" cy="55159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497091"/>
            <a:ext cx="9753600" cy="43210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493" y="3335172"/>
            <a:ext cx="2636734" cy="1298784"/>
            <a:chOff x="0" y="0"/>
            <a:chExt cx="3515645" cy="1731711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3515645" cy="105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spc="260">
                  <a:solidFill>
                    <a:srgbClr val="F5FBF9"/>
                  </a:solidFill>
                  <a:latin typeface="Glacial Indifference"/>
                </a:rPr>
                <a:t>WILLIAM TALERO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52286"/>
              <a:ext cx="3515645" cy="47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F5972"/>
                  </a:solidFill>
                  <a:latin typeface="Glacial Indifference"/>
                </a:rPr>
                <a:t>Desarrolador Front-end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48071" y="3335172"/>
            <a:ext cx="2657457" cy="1298784"/>
            <a:chOff x="0" y="0"/>
            <a:chExt cx="3543276" cy="1731711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3543276" cy="105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spc="260">
                  <a:solidFill>
                    <a:srgbClr val="F5FBF9"/>
                  </a:solidFill>
                  <a:latin typeface="Glacial Indifference"/>
                </a:rPr>
                <a:t>DALADIER URIBE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52286"/>
              <a:ext cx="3543276" cy="47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F5972"/>
                  </a:solidFill>
                  <a:latin typeface="Glacial Indifference"/>
                </a:rPr>
                <a:t>Desarrollador Back-end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61985" y="3335172"/>
            <a:ext cx="2574563" cy="1298784"/>
            <a:chOff x="0" y="0"/>
            <a:chExt cx="3432751" cy="1731711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3432751" cy="105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600" spc="260">
                  <a:solidFill>
                    <a:srgbClr val="F5FBF9"/>
                  </a:solidFill>
                  <a:latin typeface="Glacial Indifference"/>
                </a:rPr>
                <a:t>DUAN</a:t>
              </a:r>
            </a:p>
            <a:p>
              <a:pPr algn="ctr">
                <a:lnSpc>
                  <a:spcPts val="3120"/>
                </a:lnSpc>
              </a:pPr>
              <a:r>
                <a:rPr lang="en-US" sz="2600" spc="260">
                  <a:solidFill>
                    <a:srgbClr val="F5FBF9"/>
                  </a:solidFill>
                  <a:latin typeface="Glacial Indifference"/>
                </a:rPr>
                <a:t> LOPEZ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52286"/>
              <a:ext cx="3432751" cy="47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F5972"/>
                  </a:solidFill>
                  <a:latin typeface="Glacial Indifference"/>
                </a:rPr>
                <a:t>Desarrollador Full stack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-101600" y="-131068"/>
            <a:ext cx="9956800" cy="3009182"/>
          </a:xfrm>
          <a:prstGeom prst="rect">
            <a:avLst/>
          </a:prstGeom>
          <a:solidFill>
            <a:srgbClr val="2F5972"/>
          </a:solidFill>
        </p:spPr>
      </p:sp>
      <p:sp>
        <p:nvSpPr>
          <p:cNvPr id="12" name="TextBox 12"/>
          <p:cNvSpPr txBox="1"/>
          <p:nvPr/>
        </p:nvSpPr>
        <p:spPr>
          <a:xfrm>
            <a:off x="2046061" y="985379"/>
            <a:ext cx="5661479" cy="7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spc="500">
                <a:solidFill>
                  <a:srgbClr val="F5FBF9"/>
                </a:solidFill>
                <a:latin typeface="Fredoka One"/>
              </a:rPr>
              <a:t>INTEGRANTES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36498" y="5284896"/>
            <a:ext cx="2657457" cy="1298784"/>
            <a:chOff x="0" y="0"/>
            <a:chExt cx="3543276" cy="173171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3543276" cy="105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600" spc="260">
                  <a:solidFill>
                    <a:srgbClr val="F5FBF9"/>
                  </a:solidFill>
                  <a:latin typeface="Glacial Indifference"/>
                </a:rPr>
                <a:t>JHONATAN </a:t>
              </a:r>
            </a:p>
            <a:p>
              <a:pPr algn="ctr">
                <a:lnSpc>
                  <a:spcPts val="3120"/>
                </a:lnSpc>
              </a:pPr>
              <a:r>
                <a:rPr lang="en-US" sz="2600" spc="260">
                  <a:solidFill>
                    <a:srgbClr val="F5FBF9"/>
                  </a:solidFill>
                  <a:latin typeface="Glacial Indifference"/>
                </a:rPr>
                <a:t>SANCHEZ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52286"/>
              <a:ext cx="3543276" cy="47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F5972"/>
                  </a:solidFill>
                  <a:latin typeface="Glacial Indifference"/>
                </a:rPr>
                <a:t>Desarrollador Back-end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574703" y="5284896"/>
            <a:ext cx="2574563" cy="1298784"/>
            <a:chOff x="0" y="0"/>
            <a:chExt cx="3432751" cy="173171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3432751" cy="105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600" spc="260">
                  <a:solidFill>
                    <a:srgbClr val="F5FBF9"/>
                  </a:solidFill>
                  <a:latin typeface="Glacial Indifference"/>
                </a:rPr>
                <a:t>JHONATAN </a:t>
              </a:r>
            </a:p>
            <a:p>
              <a:pPr algn="ctr">
                <a:lnSpc>
                  <a:spcPts val="3120"/>
                </a:lnSpc>
              </a:pPr>
              <a:r>
                <a:rPr lang="en-US" sz="2600" spc="260">
                  <a:solidFill>
                    <a:srgbClr val="F5FBF9"/>
                  </a:solidFill>
                  <a:latin typeface="Glacial Indifference"/>
                </a:rPr>
                <a:t>CHIVATA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52286"/>
              <a:ext cx="3432751" cy="47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F5972"/>
                  </a:solidFill>
                  <a:latin typeface="Glacial Indifference"/>
                </a:rPr>
                <a:t>Desarrollador Full stack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166638"/>
            <a:ext cx="9753600" cy="49819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8234" y="0"/>
            <a:ext cx="7077131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838" y="731520"/>
            <a:ext cx="9567924" cy="51628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1859" y="-777361"/>
            <a:ext cx="3428116" cy="3017762"/>
            <a:chOff x="0" y="0"/>
            <a:chExt cx="4570821" cy="402368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 rot="-2700000">
              <a:off x="589255" y="589255"/>
              <a:ext cx="2845173" cy="2845173"/>
              <a:chOff x="0" y="0"/>
              <a:chExt cx="2653030" cy="26530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1136393" y="589255"/>
              <a:ext cx="2845173" cy="2845173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3CD74"/>
              </a:solidFill>
            </p:spPr>
          </p:sp>
        </p:grp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2700000">
            <a:off x="7176623" y="-125939"/>
            <a:ext cx="5465939" cy="5465939"/>
            <a:chOff x="0" y="0"/>
            <a:chExt cx="2653030" cy="26530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3030" cy="2654300"/>
            </a:xfrm>
            <a:custGeom>
              <a:avLst/>
              <a:gdLst/>
              <a:ahLst/>
              <a:cxnLst/>
              <a:rect l="l" t="t" r="r" b="b"/>
              <a:pathLst>
                <a:path w="2653030" h="265430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5DCAD1"/>
            </a:solidFill>
          </p:spPr>
        </p:sp>
      </p:grpSp>
      <p:grpSp>
        <p:nvGrpSpPr>
          <p:cNvPr id="9" name="Group 9"/>
          <p:cNvGrpSpPr/>
          <p:nvPr/>
        </p:nvGrpSpPr>
        <p:grpSpPr>
          <a:xfrm rot="-2700000">
            <a:off x="7176623" y="924630"/>
            <a:ext cx="5465939" cy="5465939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3CD7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31520" y="4081191"/>
            <a:ext cx="4764853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 spc="700">
                <a:solidFill>
                  <a:srgbClr val="FFFFFF"/>
                </a:solidFill>
                <a:latin typeface="Fredoka One Bold"/>
              </a:rPr>
              <a:t>CASO DE USO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78078" y="0"/>
            <a:ext cx="4197445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1859" y="-777361"/>
            <a:ext cx="3428116" cy="3017762"/>
            <a:chOff x="0" y="0"/>
            <a:chExt cx="4570821" cy="402368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 rot="-2700000">
              <a:off x="589255" y="589255"/>
              <a:ext cx="2845173" cy="2845173"/>
              <a:chOff x="0" y="0"/>
              <a:chExt cx="2653030" cy="26530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1136393" y="589255"/>
              <a:ext cx="2845173" cy="2845173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3CD74"/>
              </a:solidFill>
            </p:spPr>
          </p:sp>
        </p:grp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2700000">
            <a:off x="7176623" y="-125939"/>
            <a:ext cx="5465939" cy="5465939"/>
            <a:chOff x="0" y="0"/>
            <a:chExt cx="2653030" cy="26530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3030" cy="2654300"/>
            </a:xfrm>
            <a:custGeom>
              <a:avLst/>
              <a:gdLst/>
              <a:ahLst/>
              <a:cxnLst/>
              <a:rect l="l" t="t" r="r" b="b"/>
              <a:pathLst>
                <a:path w="2653030" h="265430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5DCAD1"/>
            </a:solidFill>
          </p:spPr>
        </p:sp>
      </p:grpSp>
      <p:grpSp>
        <p:nvGrpSpPr>
          <p:cNvPr id="9" name="Group 9"/>
          <p:cNvGrpSpPr/>
          <p:nvPr/>
        </p:nvGrpSpPr>
        <p:grpSpPr>
          <a:xfrm rot="-2700000">
            <a:off x="7176623" y="889854"/>
            <a:ext cx="5465939" cy="5465939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3CD7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31520" y="3587478"/>
            <a:ext cx="5313070" cy="230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spc="600">
                <a:solidFill>
                  <a:srgbClr val="FFFFFF"/>
                </a:solidFill>
                <a:latin typeface="Fredoka One Bold"/>
              </a:rPr>
              <a:t>CASO DE USO EXTENDIDO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1707" y="0"/>
            <a:ext cx="5190186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6328" y="0"/>
            <a:ext cx="6912216" cy="7459226"/>
          </a:xfrm>
          <a:prstGeom prst="rect">
            <a:avLst/>
          </a:prstGeom>
        </p:spPr>
      </p:pic>
      <p:pic>
        <p:nvPicPr>
          <p:cNvPr id="3" name="Picture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4649694" cy="74592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-285137" y="2890003"/>
            <a:ext cx="15120995" cy="79511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73317" y="2195134"/>
            <a:ext cx="4004087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>
                <a:solidFill>
                  <a:srgbClr val="FFFFFF"/>
                </a:solidFill>
                <a:latin typeface="Fredoka One"/>
              </a:rPr>
              <a:t>Informe de requrimientos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722736" y="5729698"/>
            <a:ext cx="3385462" cy="15881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86574" y="-61502"/>
            <a:ext cx="3385462" cy="15881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96388" y="3115310"/>
            <a:ext cx="3295845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0"/>
              </a:lnSpc>
            </a:pPr>
            <a:r>
              <a:rPr lang="en-US" sz="4000" spc="160" dirty="0">
                <a:solidFill>
                  <a:srgbClr val="FFFFFF"/>
                </a:solidFill>
                <a:latin typeface="Open Sans Extra Bold Bold"/>
              </a:rPr>
              <a:t>DIAGRAMA DE CLASES</a:t>
            </a:r>
          </a:p>
        </p:txBody>
      </p:sp>
      <p:pic>
        <p:nvPicPr>
          <p:cNvPr id="8" name="Picture 3">
            <a:hlinkClick r:id="rId4" action="ppaction://hlinkfile"/>
            <a:extLst>
              <a:ext uri="{FF2B5EF4-FFF2-40B4-BE49-F238E27FC236}">
                <a16:creationId xmlns:a16="http://schemas.microsoft.com/office/drawing/2014/main" id="{2915415A-A409-40E5-B8C3-7C957ED2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</a:blip>
          <a:srcRect l="29172" r="23307"/>
          <a:stretch>
            <a:fillRect/>
          </a:stretch>
        </p:blipFill>
        <p:spPr>
          <a:xfrm>
            <a:off x="-95250" y="-19050"/>
            <a:ext cx="4838293" cy="7353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9372" y="3658057"/>
            <a:ext cx="9430299" cy="38801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3396" y="1075773"/>
            <a:ext cx="3667735" cy="693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760">
                <a:solidFill>
                  <a:srgbClr val="FFFFFF"/>
                </a:solidFill>
                <a:latin typeface="Fredoka One"/>
              </a:rPr>
              <a:t>MODELO ENTIDAD RELACION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03396" y="2309533"/>
            <a:ext cx="7644066" cy="4230721"/>
            <a:chOff x="0" y="0"/>
            <a:chExt cx="10192089" cy="5640961"/>
          </a:xfrm>
        </p:grpSpPr>
        <p:pic>
          <p:nvPicPr>
            <p:cNvPr id="5" name="Picture 5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/>
            <a:srcRect l="12766" r="12766"/>
            <a:stretch>
              <a:fillRect/>
            </a:stretch>
          </p:blipFill>
          <p:spPr>
            <a:xfrm>
              <a:off x="0" y="0"/>
              <a:ext cx="4934754" cy="5640961"/>
            </a:xfrm>
            <a:prstGeom prst="rect">
              <a:avLst/>
            </a:prstGeom>
          </p:spPr>
        </p:pic>
        <p:pic>
          <p:nvPicPr>
            <p:cNvPr id="6" name="Picture 6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/>
            <a:srcRect t="3775" b="3775"/>
            <a:stretch>
              <a:fillRect/>
            </a:stretch>
          </p:blipFill>
          <p:spPr>
            <a:xfrm>
              <a:off x="5257334" y="0"/>
              <a:ext cx="4934754" cy="5640961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079728" y="1075773"/>
            <a:ext cx="3667735" cy="693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760">
                <a:solidFill>
                  <a:srgbClr val="FFFFFF"/>
                </a:solidFill>
                <a:latin typeface="Fredoka One"/>
              </a:rPr>
              <a:t>DICCIONARIO DE DATOS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55568" y="3657600"/>
            <a:ext cx="7066512" cy="225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300">
                <a:solidFill>
                  <a:srgbClr val="FFFFFF"/>
                </a:solidFill>
                <a:latin typeface="Fredoka One"/>
              </a:rPr>
              <a:t>DAR SOLUCION A LOS PROBLEMAS DEL MANEJO DE LA INFORMACIÓN DE EMPRESAS Y PERSONAS, MEDIANTE APLICATIVOS WEB.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806825" y="-1617622"/>
            <a:ext cx="5284224" cy="4698284"/>
            <a:chOff x="0" y="0"/>
            <a:chExt cx="7045632" cy="626437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-2700000">
              <a:off x="917397" y="917397"/>
              <a:ext cx="4429584" cy="4429584"/>
              <a:chOff x="0" y="0"/>
              <a:chExt cx="2653030" cy="26530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1698651" y="917397"/>
              <a:ext cx="4429584" cy="4429584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3CD74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-1590093" y="5728543"/>
            <a:ext cx="2913821" cy="2518134"/>
            <a:chOff x="0" y="0"/>
            <a:chExt cx="3885094" cy="3357512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-2700000">
              <a:off x="491696" y="491696"/>
              <a:ext cx="2374120" cy="2374120"/>
              <a:chOff x="0" y="0"/>
              <a:chExt cx="2653030" cy="26530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2700000">
              <a:off x="1019278" y="491696"/>
              <a:ext cx="2374120" cy="2374120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3CD7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731520" y="845820"/>
            <a:ext cx="5339928" cy="79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spc="600">
                <a:solidFill>
                  <a:srgbClr val="38B6FF"/>
                </a:solidFill>
                <a:latin typeface="Fredoka One Bold"/>
              </a:rPr>
              <a:t>MISION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9372" y="3658057"/>
            <a:ext cx="9430299" cy="388016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75633" y="1803453"/>
            <a:ext cx="7697778" cy="4518267"/>
            <a:chOff x="0" y="0"/>
            <a:chExt cx="10263704" cy="6024356"/>
          </a:xfrm>
        </p:grpSpPr>
        <p:pic>
          <p:nvPicPr>
            <p:cNvPr id="4" name="Picture 4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/>
            <a:srcRect l="14541" r="14541"/>
            <a:stretch>
              <a:fillRect/>
            </a:stretch>
          </p:blipFill>
          <p:spPr>
            <a:xfrm>
              <a:off x="0" y="0"/>
              <a:ext cx="10263704" cy="6024356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0507" y="727357"/>
            <a:ext cx="7712888" cy="5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140">
                <a:solidFill>
                  <a:srgbClr val="FFFFFF"/>
                </a:solidFill>
                <a:latin typeface="Fredoka One"/>
              </a:rPr>
              <a:t>CONTROL DE VERSIONES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7708"/>
            <a:ext cx="6850049" cy="6919784"/>
            <a:chOff x="0" y="0"/>
            <a:chExt cx="9133399" cy="92263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r="43723"/>
            <a:stretch>
              <a:fillRect/>
            </a:stretch>
          </p:blipFill>
          <p:spPr>
            <a:xfrm>
              <a:off x="0" y="0"/>
              <a:ext cx="9133399" cy="5396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b="34219"/>
            <a:stretch>
              <a:fillRect/>
            </a:stretch>
          </p:blipFill>
          <p:spPr>
            <a:xfrm>
              <a:off x="0" y="5628823"/>
              <a:ext cx="4450454" cy="3597555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34103"/>
            <a:stretch>
              <a:fillRect/>
            </a:stretch>
          </p:blipFill>
          <p:spPr>
            <a:xfrm>
              <a:off x="4682944" y="5628823"/>
              <a:ext cx="4450454" cy="3597555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7086955" y="-173876"/>
            <a:ext cx="2876675" cy="766295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7" name="Group 7"/>
          <p:cNvGrpSpPr/>
          <p:nvPr/>
        </p:nvGrpSpPr>
        <p:grpSpPr>
          <a:xfrm>
            <a:off x="7086955" y="-139004"/>
            <a:ext cx="1158080" cy="1159936"/>
            <a:chOff x="0" y="0"/>
            <a:chExt cx="1544107" cy="1546581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-1237" y="1237"/>
              <a:ext cx="1546581" cy="1544107"/>
              <a:chOff x="0" y="0"/>
              <a:chExt cx="6350000" cy="63398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215870" y="536455"/>
              <a:ext cx="272736" cy="27273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 rot="-10800000">
            <a:off x="8595520" y="6138884"/>
            <a:ext cx="1158080" cy="1159936"/>
            <a:chOff x="0" y="0"/>
            <a:chExt cx="1544107" cy="1546581"/>
          </a:xfrm>
        </p:grpSpPr>
        <p:grpSp>
          <p:nvGrpSpPr>
            <p:cNvPr id="13" name="Group 13"/>
            <p:cNvGrpSpPr/>
            <p:nvPr/>
          </p:nvGrpSpPr>
          <p:grpSpPr>
            <a:xfrm rot="5400000">
              <a:off x="-1237" y="1237"/>
              <a:ext cx="1546581" cy="1544107"/>
              <a:chOff x="0" y="0"/>
              <a:chExt cx="6350000" cy="63398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215870" y="536455"/>
              <a:ext cx="272736" cy="27273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6653333" y="1288481"/>
            <a:ext cx="2946812" cy="79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5894">
                <a:solidFill>
                  <a:srgbClr val="FFFCF7"/>
                </a:solidFill>
                <a:latin typeface="League Spartan Bold"/>
              </a:rPr>
              <a:t>GIT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29" y="-52383"/>
            <a:ext cx="9867300" cy="7412475"/>
            <a:chOff x="0" y="0"/>
            <a:chExt cx="13156400" cy="9883300"/>
          </a:xfrm>
        </p:grpSpPr>
        <p:pic>
          <p:nvPicPr>
            <p:cNvPr id="3" name="Picture 3">
              <a:hlinkClick r:id="rId2" action="ppaction://hlinkfile"/>
            </p:cNvPr>
            <p:cNvPicPr>
              <a:picLocks noChangeAspect="1"/>
            </p:cNvPicPr>
            <p:nvPr/>
          </p:nvPicPr>
          <p:blipFill>
            <a:blip r:embed="rId3"/>
            <a:srcRect l="7912" r="7912"/>
            <a:stretch>
              <a:fillRect/>
            </a:stretch>
          </p:blipFill>
          <p:spPr>
            <a:xfrm>
              <a:off x="0" y="0"/>
              <a:ext cx="13156400" cy="98833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73912" y="-147646"/>
            <a:ext cx="5069294" cy="7695850"/>
            <a:chOff x="0" y="0"/>
            <a:chExt cx="6759058" cy="102611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59058" cy="10261134"/>
            </a:xfrm>
            <a:custGeom>
              <a:avLst/>
              <a:gdLst/>
              <a:ahLst/>
              <a:cxnLst/>
              <a:rect l="l" t="t" r="r" b="b"/>
              <a:pathLst>
                <a:path w="6759058" h="10261134">
                  <a:moveTo>
                    <a:pt x="0" y="0"/>
                  </a:moveTo>
                  <a:lnTo>
                    <a:pt x="6759058" y="0"/>
                  </a:lnTo>
                  <a:lnTo>
                    <a:pt x="6759058" y="10261134"/>
                  </a:lnTo>
                  <a:lnTo>
                    <a:pt x="0" y="10261134"/>
                  </a:lnTo>
                  <a:close/>
                </a:path>
              </a:pathLst>
            </a:custGeom>
            <a:solidFill>
              <a:srgbClr val="5CE1E6">
                <a:alpha val="8196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55734" y="2914079"/>
            <a:ext cx="3810000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spc="80">
                <a:solidFill>
                  <a:srgbClr val="FFFFFF"/>
                </a:solidFill>
                <a:latin typeface="Fredoka One Bold"/>
              </a:rPr>
              <a:t>DIAGRAMA DE GANTT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2887763" y="5143884"/>
            <a:ext cx="4341101" cy="948482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1006" y="-154838"/>
            <a:ext cx="9944158" cy="4364732"/>
            <a:chOff x="0" y="0"/>
            <a:chExt cx="13258877" cy="5819642"/>
          </a:xfrm>
        </p:grpSpPr>
        <p:pic>
          <p:nvPicPr>
            <p:cNvPr id="4" name="Picture 4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</a:blip>
            <a:srcRect l="810" r="52199"/>
            <a:stretch>
              <a:fillRect/>
            </a:stretch>
          </p:blipFill>
          <p:spPr>
            <a:xfrm>
              <a:off x="0" y="0"/>
              <a:ext cx="6629438" cy="581964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75000"/>
            </a:blip>
            <a:srcRect l="52199" r="810"/>
            <a:stretch>
              <a:fillRect/>
            </a:stretch>
          </p:blipFill>
          <p:spPr>
            <a:xfrm>
              <a:off x="6629438" y="0"/>
              <a:ext cx="6629438" cy="581964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074582" y="3441040"/>
            <a:ext cx="3967463" cy="2419798"/>
            <a:chOff x="0" y="0"/>
            <a:chExt cx="5206644" cy="31755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06644" cy="3175588"/>
            </a:xfrm>
            <a:custGeom>
              <a:avLst/>
              <a:gdLst/>
              <a:ahLst/>
              <a:cxnLst/>
              <a:rect l="l" t="t" r="r" b="b"/>
              <a:pathLst>
                <a:path w="5206644" h="3175588">
                  <a:moveTo>
                    <a:pt x="5206644" y="279400"/>
                  </a:moveTo>
                  <a:lnTo>
                    <a:pt x="5206644" y="0"/>
                  </a:lnTo>
                  <a:lnTo>
                    <a:pt x="0" y="0"/>
                  </a:lnTo>
                  <a:lnTo>
                    <a:pt x="0" y="3175588"/>
                  </a:lnTo>
                  <a:lnTo>
                    <a:pt x="5206644" y="3175588"/>
                  </a:lnTo>
                  <a:lnTo>
                    <a:pt x="5206644" y="279400"/>
                  </a:lnTo>
                  <a:close/>
                  <a:moveTo>
                    <a:pt x="5127904" y="279400"/>
                  </a:moveTo>
                  <a:lnTo>
                    <a:pt x="5127904" y="3096848"/>
                  </a:lnTo>
                  <a:lnTo>
                    <a:pt x="78740" y="3096848"/>
                  </a:lnTo>
                  <a:lnTo>
                    <a:pt x="78740" y="78740"/>
                  </a:lnTo>
                  <a:lnTo>
                    <a:pt x="5127904" y="78740"/>
                  </a:lnTo>
                  <a:lnTo>
                    <a:pt x="5127904" y="279400"/>
                  </a:lnTo>
                  <a:close/>
                </a:path>
              </a:pathLst>
            </a:custGeom>
            <a:solidFill>
              <a:srgbClr val="37DEA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480026" y="4430414"/>
            <a:ext cx="3301774" cy="994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499" dirty="0">
                <a:solidFill>
                  <a:srgbClr val="FFFFFF"/>
                </a:solidFill>
                <a:latin typeface="Fredoka One Bold"/>
                <a:hlinkClick r:id="rId5" action="ppaction://hlinkfile"/>
              </a:rPr>
              <a:t>DIAGRAMA DE DISTRIBUCION</a:t>
            </a:r>
            <a:endParaRPr lang="en-US" sz="3499" dirty="0">
              <a:solidFill>
                <a:srgbClr val="FFFFFF"/>
              </a:solidFill>
              <a:latin typeface="Fredoka One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9" y="2292572"/>
            <a:ext cx="9776549" cy="5137301"/>
            <a:chOff x="0" y="0"/>
            <a:chExt cx="13035399" cy="684973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b="14033"/>
            <a:stretch>
              <a:fillRect/>
            </a:stretch>
          </p:blipFill>
          <p:spPr>
            <a:xfrm>
              <a:off x="0" y="0"/>
              <a:ext cx="13035399" cy="6849734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70169" y="798195"/>
            <a:ext cx="8190313" cy="102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80"/>
              </a:lnSpc>
            </a:pPr>
            <a:r>
              <a:rPr lang="en-US" sz="7164" spc="931" dirty="0">
                <a:solidFill>
                  <a:srgbClr val="FFFFFF"/>
                </a:solidFill>
                <a:latin typeface="Fredoka One Bold"/>
                <a:hlinkClick r:id="rId3" action="ppaction://hlinkfile"/>
              </a:rPr>
              <a:t>PRESUPUESTO</a:t>
            </a:r>
            <a:endParaRPr lang="en-US" sz="7164" spc="931" dirty="0">
              <a:solidFill>
                <a:srgbClr val="FFFFFF"/>
              </a:solidFill>
              <a:latin typeface="Fredoka One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720" y="0"/>
            <a:ext cx="9753600" cy="3159897"/>
            <a:chOff x="0" y="0"/>
            <a:chExt cx="13004800" cy="421319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r="32291"/>
            <a:stretch>
              <a:fillRect/>
            </a:stretch>
          </p:blipFill>
          <p:spPr>
            <a:xfrm>
              <a:off x="0" y="0"/>
              <a:ext cx="4289779" cy="421319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163"/>
            <a:stretch>
              <a:fillRect/>
            </a:stretch>
          </p:blipFill>
          <p:spPr>
            <a:xfrm>
              <a:off x="4357511" y="0"/>
              <a:ext cx="4289778" cy="421319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16081" r="16081"/>
            <a:stretch>
              <a:fillRect/>
            </a:stretch>
          </p:blipFill>
          <p:spPr>
            <a:xfrm>
              <a:off x="8715022" y="0"/>
              <a:ext cx="4289778" cy="421319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45720" y="5127310"/>
            <a:ext cx="9845040" cy="2187890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7" name="TextBox 7"/>
          <p:cNvSpPr txBox="1"/>
          <p:nvPr/>
        </p:nvSpPr>
        <p:spPr>
          <a:xfrm>
            <a:off x="2938927" y="5864733"/>
            <a:ext cx="3506913" cy="71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64"/>
              </a:lnSpc>
            </a:pPr>
            <a:r>
              <a:rPr lang="en-US" sz="4800" spc="48">
                <a:solidFill>
                  <a:srgbClr val="FFFFFF"/>
                </a:solidFill>
                <a:latin typeface="Fredoka One Bold Italics"/>
              </a:rPr>
              <a:t>MANUALES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08305" y="3792855"/>
            <a:ext cx="253699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20">
                <a:solidFill>
                  <a:srgbClr val="FFFCF7"/>
                </a:solidFill>
                <a:latin typeface="Fredoka One Italics"/>
              </a:rPr>
              <a:t>TECNICO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1937" y="3792855"/>
            <a:ext cx="253699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20">
                <a:solidFill>
                  <a:srgbClr val="FFFCF7"/>
                </a:solidFill>
                <a:latin typeface="Fredoka One Italics"/>
              </a:rPr>
              <a:t>USUARIO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17857" y="3792855"/>
            <a:ext cx="253699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20">
                <a:solidFill>
                  <a:srgbClr val="FFFCF7"/>
                </a:solidFill>
                <a:latin typeface="Fredoka One Italics"/>
              </a:rPr>
              <a:t>INSTALACION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17094" y="2649991"/>
            <a:ext cx="368832" cy="226401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692384" y="2649991"/>
            <a:ext cx="368832" cy="226401"/>
            <a:chOff x="0" y="0"/>
            <a:chExt cx="6350000" cy="5499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267674" y="2649991"/>
            <a:ext cx="368832" cy="226401"/>
            <a:chOff x="0" y="0"/>
            <a:chExt cx="6350000" cy="5499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817" r="4817"/>
          <a:stretch>
            <a:fillRect/>
          </a:stretch>
        </p:blipFill>
        <p:spPr>
          <a:xfrm>
            <a:off x="304069" y="293449"/>
            <a:ext cx="9144731" cy="67464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3395" y="1978104"/>
            <a:ext cx="5466080" cy="3358991"/>
            <a:chOff x="0" y="0"/>
            <a:chExt cx="7288107" cy="447865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7288107" cy="4478655"/>
            </a:xfrm>
            <a:prstGeom prst="rect">
              <a:avLst/>
            </a:prstGeom>
            <a:solidFill>
              <a:srgbClr val="000000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6202561" y="3393109"/>
              <a:ext cx="679146" cy="67914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06400" y="406400"/>
              <a:ext cx="679146" cy="679146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3305387" y="2797993"/>
              <a:ext cx="677333" cy="149013"/>
            </a:xfrm>
            <a:prstGeom prst="rect">
              <a:avLst/>
            </a:prstGeom>
            <a:solidFill>
              <a:srgbClr val="38B6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03763" y="1297173"/>
              <a:ext cx="528058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-50" dirty="0">
                  <a:solidFill>
                    <a:srgbClr val="EDE6E2"/>
                  </a:solidFill>
                  <a:latin typeface="Fredoka One Bold"/>
                  <a:hlinkClick r:id="rId4" action="ppaction://hlinkfile"/>
                </a:rPr>
                <a:t>PRUEBAS</a:t>
              </a:r>
              <a:endParaRPr lang="en-US" sz="5000" spc="-50" dirty="0">
                <a:solidFill>
                  <a:srgbClr val="EDE6E2"/>
                </a:solidFill>
                <a:latin typeface="Fredoka One Bold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pres?slideindex=1&amp;slidetitle="/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43727"/>
          <a:stretch>
            <a:fillRect/>
          </a:stretch>
        </p:blipFill>
        <p:spPr>
          <a:xfrm>
            <a:off x="2241267" y="-187095"/>
            <a:ext cx="7673579" cy="764930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4744268" y="2038429"/>
            <a:ext cx="787654" cy="522590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475592" y="961889"/>
            <a:ext cx="4550675" cy="2675669"/>
          </a:xfrm>
          <a:prstGeom prst="rect">
            <a:avLst/>
          </a:prstGeom>
          <a:solidFill>
            <a:srgbClr val="38B6FF"/>
          </a:solidFill>
        </p:spPr>
      </p:sp>
      <p:sp>
        <p:nvSpPr>
          <p:cNvPr id="6" name="TextBox 6"/>
          <p:cNvSpPr txBox="1"/>
          <p:nvPr/>
        </p:nvSpPr>
        <p:spPr>
          <a:xfrm>
            <a:off x="564681" y="1490098"/>
            <a:ext cx="4372497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40" dirty="0">
                <a:solidFill>
                  <a:srgbClr val="F5FBF9"/>
                </a:solidFill>
                <a:latin typeface="Fredoka One"/>
              </a:rPr>
              <a:t>PLAN DE CAPACITACION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rcRect l="15595" r="55044"/>
          <a:stretch>
            <a:fillRect/>
          </a:stretch>
        </p:blipFill>
        <p:spPr>
          <a:xfrm>
            <a:off x="5338479" y="-22192"/>
            <a:ext cx="4537041" cy="73595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4264" y="3051175"/>
            <a:ext cx="467163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spc="-50" dirty="0">
                <a:solidFill>
                  <a:srgbClr val="EDE6E2"/>
                </a:solidFill>
                <a:latin typeface="Fredoka One Bold"/>
              </a:rPr>
              <a:t>CARTA DE NEGOCIACION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alphaModFix amt="63000"/>
          </a:blip>
          <a:srcRect t="3376" b="3376"/>
          <a:stretch>
            <a:fillRect/>
          </a:stretch>
        </p:blipFill>
        <p:spPr>
          <a:xfrm>
            <a:off x="-74214" y="0"/>
            <a:ext cx="9902029" cy="519530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5477" y="5182753"/>
            <a:ext cx="9964554" cy="2132447"/>
          </a:xfrm>
          <a:prstGeom prst="rect">
            <a:avLst/>
          </a:prstGeom>
          <a:solidFill>
            <a:srgbClr val="020301"/>
          </a:solidFill>
        </p:spPr>
      </p:sp>
      <p:grpSp>
        <p:nvGrpSpPr>
          <p:cNvPr id="4" name="Group 4"/>
          <p:cNvGrpSpPr/>
          <p:nvPr/>
        </p:nvGrpSpPr>
        <p:grpSpPr>
          <a:xfrm>
            <a:off x="548640" y="4734338"/>
            <a:ext cx="803671" cy="502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2030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956011" y="5820351"/>
            <a:ext cx="384157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40" dirty="0">
                <a:solidFill>
                  <a:srgbClr val="FFFFFF"/>
                </a:solidFill>
                <a:latin typeface="Fredoka One"/>
              </a:rPr>
              <a:t>PROVEEDORES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3214716"/>
            <a:ext cx="7066512" cy="270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300">
                <a:solidFill>
                  <a:srgbClr val="FFFFFF"/>
                </a:solidFill>
                <a:latin typeface="Fredoka One"/>
              </a:rPr>
              <a:t>REALIZAR  EXCELENTES PROYECTOS, SIEMPRE CON LA MEJOR CALIDAD, E INNOVAR EN LAS ULTIMAS TECNOLOGIAS PARA SIEMPRE TENER UNA SOLUCIÓN A TU PROBLEMA.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328656" y="-1617622"/>
            <a:ext cx="5284224" cy="4698284"/>
            <a:chOff x="0" y="0"/>
            <a:chExt cx="7045632" cy="626437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-2700000">
              <a:off x="917397" y="917397"/>
              <a:ext cx="4429584" cy="4429584"/>
              <a:chOff x="0" y="0"/>
              <a:chExt cx="2653030" cy="26530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1698651" y="917397"/>
              <a:ext cx="4429584" cy="4429584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3CD74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8004844" y="5521309"/>
            <a:ext cx="2913821" cy="2518134"/>
            <a:chOff x="0" y="0"/>
            <a:chExt cx="3885094" cy="3357512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-2700000">
              <a:off x="491696" y="491696"/>
              <a:ext cx="2374120" cy="2374120"/>
              <a:chOff x="0" y="0"/>
              <a:chExt cx="2653030" cy="26530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2700000">
              <a:off x="1019278" y="491696"/>
              <a:ext cx="2374120" cy="2374120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3CD7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5334880" y="845820"/>
            <a:ext cx="5339928" cy="79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spc="600">
                <a:solidFill>
                  <a:srgbClr val="38B6FF"/>
                </a:solidFill>
                <a:latin typeface="Fredoka One Bold"/>
              </a:rPr>
              <a:t>VISION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0"/>
            <a:ext cx="9172882" cy="7391460"/>
            <a:chOff x="0" y="0"/>
            <a:chExt cx="12230510" cy="9855281"/>
          </a:xfrm>
        </p:grpSpPr>
        <p:pic>
          <p:nvPicPr>
            <p:cNvPr id="3" name="Picture 3">
              <a:hlinkClick r:id="rId2" action="ppaction://hlinkfile"/>
            </p:cNvPr>
            <p:cNvPicPr>
              <a:picLocks noChangeAspect="1"/>
            </p:cNvPicPr>
            <p:nvPr/>
          </p:nvPicPr>
          <p:blipFill>
            <a:blip r:embed="rId3">
              <a:alphaModFix amt="51000"/>
            </a:blip>
            <a:srcRect l="9491" r="9491"/>
            <a:stretch>
              <a:fillRect/>
            </a:stretch>
          </p:blipFill>
          <p:spPr>
            <a:xfrm>
              <a:off x="0" y="0"/>
              <a:ext cx="12230510" cy="985528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04800" y="3898230"/>
            <a:ext cx="6537844" cy="2452866"/>
            <a:chOff x="0" y="0"/>
            <a:chExt cx="50845563" cy="190762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845563" cy="19076220"/>
            </a:xfrm>
            <a:custGeom>
              <a:avLst/>
              <a:gdLst/>
              <a:ahLst/>
              <a:cxnLst/>
              <a:rect l="l" t="t" r="r" b="b"/>
              <a:pathLst>
                <a:path w="50845563" h="19076220">
                  <a:moveTo>
                    <a:pt x="50619502" y="0"/>
                  </a:moveTo>
                  <a:lnTo>
                    <a:pt x="0" y="0"/>
                  </a:lnTo>
                  <a:lnTo>
                    <a:pt x="0" y="19076220"/>
                  </a:lnTo>
                  <a:lnTo>
                    <a:pt x="50845563" y="19076220"/>
                  </a:lnTo>
                  <a:lnTo>
                    <a:pt x="50845563" y="0"/>
                  </a:lnTo>
                  <a:lnTo>
                    <a:pt x="50619502" y="0"/>
                  </a:lnTo>
                  <a:close/>
                  <a:moveTo>
                    <a:pt x="50619502" y="18850159"/>
                  </a:moveTo>
                  <a:lnTo>
                    <a:pt x="228600" y="18850159"/>
                  </a:lnTo>
                  <a:lnTo>
                    <a:pt x="228600" y="228600"/>
                  </a:lnTo>
                  <a:lnTo>
                    <a:pt x="50619502" y="228600"/>
                  </a:lnTo>
                  <a:lnTo>
                    <a:pt x="50619502" y="188501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25796" y="4786733"/>
            <a:ext cx="6095852" cy="77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5725" spc="1545">
                <a:solidFill>
                  <a:srgbClr val="FFFFFF"/>
                </a:solidFill>
                <a:latin typeface="Fredoka One"/>
              </a:rPr>
              <a:t>CONTRATO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7542" r="176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73241" y="2177710"/>
            <a:ext cx="6199874" cy="2549987"/>
          </a:xfrm>
          <a:prstGeom prst="rect">
            <a:avLst/>
          </a:prstGeom>
          <a:solidFill>
            <a:srgbClr val="38B6FF">
              <a:alpha val="29803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784233" y="2952566"/>
            <a:ext cx="654595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7800" spc="-78" dirty="0">
                <a:solidFill>
                  <a:srgbClr val="FFFEE6"/>
                </a:solidFill>
                <a:latin typeface="Fredoka One"/>
                <a:hlinkClick r:id="rId3"/>
              </a:rPr>
              <a:t>APLICATIVO</a:t>
            </a:r>
            <a:endParaRPr lang="en-US" sz="7800" spc="-78" dirty="0">
              <a:solidFill>
                <a:srgbClr val="FFFEE6"/>
              </a:solidFill>
              <a:latin typeface="Fredoka On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493" y="2859246"/>
            <a:ext cx="6502613" cy="127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-96">
                <a:solidFill>
                  <a:srgbClr val="38B6FF"/>
                </a:solidFill>
                <a:latin typeface="Fredoka One Bold"/>
              </a:rPr>
              <a:t>GRACIAS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4719" y="366221"/>
            <a:ext cx="509359" cy="5093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8855996" y="6398635"/>
            <a:ext cx="509359" cy="5093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4078296"/>
            <a:ext cx="6901633" cy="193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9"/>
              </a:lnSpc>
            </a:pPr>
            <a:r>
              <a:rPr lang="en-US" sz="7499" spc="749">
                <a:solidFill>
                  <a:srgbClr val="FFFFFF"/>
                </a:solidFill>
                <a:latin typeface="Fredoka One Bold"/>
              </a:rPr>
              <a:t>EMPRESA</a:t>
            </a:r>
          </a:p>
          <a:p>
            <a:pPr>
              <a:lnSpc>
                <a:spcPts val="7499"/>
              </a:lnSpc>
            </a:pPr>
            <a:r>
              <a:rPr lang="en-US" sz="7499" spc="749">
                <a:solidFill>
                  <a:srgbClr val="FFFFFF"/>
                </a:solidFill>
                <a:latin typeface="Fredoka One Bold"/>
              </a:rPr>
              <a:t>CLIENTE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59408" y="-1753563"/>
            <a:ext cx="5181857" cy="4478179"/>
            <a:chOff x="0" y="0"/>
            <a:chExt cx="6909143" cy="5970905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-2700000">
              <a:off x="874419" y="874419"/>
              <a:ext cx="4222068" cy="4222068"/>
              <a:chOff x="0" y="0"/>
              <a:chExt cx="2653030" cy="26530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1812656" y="874419"/>
              <a:ext cx="4222068" cy="4222068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3CD74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7907381" y="5759246"/>
            <a:ext cx="2827671" cy="2443684"/>
            <a:chOff x="0" y="0"/>
            <a:chExt cx="3770229" cy="3258245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-2700000">
              <a:off x="477159" y="477159"/>
              <a:ext cx="2303927" cy="2303927"/>
              <a:chOff x="0" y="0"/>
              <a:chExt cx="2653030" cy="26530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2700000">
              <a:off x="989143" y="477159"/>
              <a:ext cx="2303927" cy="230392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3CD74"/>
              </a:solidFill>
            </p:spPr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6124" y="508635"/>
            <a:ext cx="3725956" cy="5187292"/>
            <a:chOff x="0" y="0"/>
            <a:chExt cx="4967941" cy="6916389"/>
          </a:xfrm>
        </p:grpSpPr>
        <p:sp>
          <p:nvSpPr>
            <p:cNvPr id="3" name="TextBox 3"/>
            <p:cNvSpPr txBox="1"/>
            <p:nvPr/>
          </p:nvSpPr>
          <p:spPr>
            <a:xfrm>
              <a:off x="0" y="1947041"/>
              <a:ext cx="4967941" cy="4969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25"/>
                </a:lnSpc>
              </a:pPr>
              <a:r>
                <a:rPr lang="en-US" sz="2483">
                  <a:solidFill>
                    <a:srgbClr val="FFFFFF"/>
                  </a:solidFill>
                  <a:latin typeface="Fredoka One"/>
                </a:rPr>
                <a:t>Es una empresas que se dedica al diseño y fabricacion de productos innovadores y de empaque, elementos publicitarios, promocionales y material P.O.P.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2" y="-9525"/>
              <a:ext cx="4967849" cy="1531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35"/>
                </a:lnSpc>
              </a:pPr>
              <a:r>
                <a:rPr lang="en-US" sz="3779" spc="377">
                  <a:solidFill>
                    <a:srgbClr val="FFFFFF"/>
                  </a:solidFill>
                  <a:latin typeface="Fredoka One Bold"/>
                </a:rPr>
                <a:t>PROMOTION FACTORY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96846" y="6092654"/>
            <a:ext cx="3087289" cy="2818114"/>
            <a:chOff x="0" y="0"/>
            <a:chExt cx="4116385" cy="3757485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26122" y="0"/>
              <a:ext cx="3490263" cy="3490263"/>
              <a:chOff x="0" y="0"/>
              <a:chExt cx="2787650" cy="27876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87650" cy="2787650"/>
              </a:xfrm>
              <a:custGeom>
                <a:avLst/>
                <a:gdLst/>
                <a:ahLst/>
                <a:cxnLst/>
                <a:rect l="l" t="t" r="r" b="b"/>
                <a:pathLst>
                  <a:path w="2787650" h="2787650">
                    <a:moveTo>
                      <a:pt x="81280" y="1861820"/>
                    </a:moveTo>
                    <a:cubicBezTo>
                      <a:pt x="73660" y="1841500"/>
                      <a:pt x="67310" y="1819910"/>
                      <a:pt x="60960" y="1799590"/>
                    </a:cubicBezTo>
                    <a:lnTo>
                      <a:pt x="1800860" y="59690"/>
                    </a:lnTo>
                    <a:cubicBezTo>
                      <a:pt x="1821180" y="66040"/>
                      <a:pt x="1842770" y="72390"/>
                      <a:pt x="1863090" y="80010"/>
                    </a:cubicBezTo>
                    <a:lnTo>
                      <a:pt x="81280" y="1861820"/>
                    </a:lnTo>
                    <a:close/>
                    <a:moveTo>
                      <a:pt x="1597660" y="15240"/>
                    </a:moveTo>
                    <a:cubicBezTo>
                      <a:pt x="1573530" y="11430"/>
                      <a:pt x="1548130" y="8890"/>
                      <a:pt x="1524000" y="6350"/>
                    </a:cubicBezTo>
                    <a:lnTo>
                      <a:pt x="6350" y="1524000"/>
                    </a:lnTo>
                    <a:cubicBezTo>
                      <a:pt x="8890" y="1548130"/>
                      <a:pt x="11430" y="1573530"/>
                      <a:pt x="15240" y="1597660"/>
                    </a:cubicBezTo>
                    <a:lnTo>
                      <a:pt x="1597660" y="15240"/>
                    </a:lnTo>
                    <a:close/>
                    <a:moveTo>
                      <a:pt x="2189480" y="248920"/>
                    </a:moveTo>
                    <a:cubicBezTo>
                      <a:pt x="2172970" y="237490"/>
                      <a:pt x="2156460" y="226060"/>
                      <a:pt x="2139950" y="215900"/>
                    </a:cubicBezTo>
                    <a:lnTo>
                      <a:pt x="215900" y="2139950"/>
                    </a:lnTo>
                    <a:cubicBezTo>
                      <a:pt x="226060" y="2156460"/>
                      <a:pt x="237490" y="2172970"/>
                      <a:pt x="248920" y="2189480"/>
                    </a:cubicBezTo>
                    <a:lnTo>
                      <a:pt x="2189480" y="248920"/>
                    </a:lnTo>
                    <a:close/>
                    <a:moveTo>
                      <a:pt x="1979930" y="128270"/>
                    </a:moveTo>
                    <a:cubicBezTo>
                      <a:pt x="1960880" y="119380"/>
                      <a:pt x="1941830" y="110490"/>
                      <a:pt x="1922780" y="102870"/>
                    </a:cubicBezTo>
                    <a:lnTo>
                      <a:pt x="104140" y="1921510"/>
                    </a:lnTo>
                    <a:cubicBezTo>
                      <a:pt x="111760" y="1940560"/>
                      <a:pt x="120650" y="1959610"/>
                      <a:pt x="129540" y="1978660"/>
                    </a:cubicBezTo>
                    <a:lnTo>
                      <a:pt x="1979930" y="128270"/>
                    </a:lnTo>
                    <a:close/>
                    <a:moveTo>
                      <a:pt x="2087880" y="185420"/>
                    </a:moveTo>
                    <a:cubicBezTo>
                      <a:pt x="2070100" y="175260"/>
                      <a:pt x="2052320" y="165100"/>
                      <a:pt x="2034540" y="156210"/>
                    </a:cubicBezTo>
                    <a:lnTo>
                      <a:pt x="154940" y="2035810"/>
                    </a:lnTo>
                    <a:cubicBezTo>
                      <a:pt x="163830" y="2053590"/>
                      <a:pt x="173990" y="2071370"/>
                      <a:pt x="184150" y="2089150"/>
                    </a:cubicBezTo>
                    <a:lnTo>
                      <a:pt x="2087880" y="185420"/>
                    </a:lnTo>
                    <a:close/>
                    <a:moveTo>
                      <a:pt x="834390" y="116840"/>
                    </a:moveTo>
                    <a:cubicBezTo>
                      <a:pt x="774700" y="143510"/>
                      <a:pt x="716280" y="173990"/>
                      <a:pt x="660400" y="208280"/>
                    </a:cubicBezTo>
                    <a:lnTo>
                      <a:pt x="208280" y="660400"/>
                    </a:lnTo>
                    <a:cubicBezTo>
                      <a:pt x="172720" y="716280"/>
                      <a:pt x="142240" y="774700"/>
                      <a:pt x="116840" y="834390"/>
                    </a:cubicBezTo>
                    <a:lnTo>
                      <a:pt x="834390" y="116840"/>
                    </a:lnTo>
                    <a:close/>
                    <a:moveTo>
                      <a:pt x="1363980" y="0"/>
                    </a:moveTo>
                    <a:lnTo>
                      <a:pt x="0" y="1363980"/>
                    </a:lnTo>
                    <a:cubicBezTo>
                      <a:pt x="0" y="1391920"/>
                      <a:pt x="0" y="1418590"/>
                      <a:pt x="1270" y="1446530"/>
                    </a:cubicBezTo>
                    <a:lnTo>
                      <a:pt x="1445260" y="1270"/>
                    </a:lnTo>
                    <a:cubicBezTo>
                      <a:pt x="1418590" y="0"/>
                      <a:pt x="1390650" y="0"/>
                      <a:pt x="1363980" y="0"/>
                    </a:cubicBezTo>
                    <a:close/>
                    <a:moveTo>
                      <a:pt x="2787650" y="1386840"/>
                    </a:moveTo>
                    <a:lnTo>
                      <a:pt x="1386840" y="2787650"/>
                    </a:lnTo>
                    <a:cubicBezTo>
                      <a:pt x="1414780" y="2787650"/>
                      <a:pt x="1443990" y="2787650"/>
                      <a:pt x="1471930" y="2785110"/>
                    </a:cubicBezTo>
                    <a:lnTo>
                      <a:pt x="2785110" y="1471930"/>
                    </a:lnTo>
                    <a:cubicBezTo>
                      <a:pt x="2786380" y="1443990"/>
                      <a:pt x="2787650" y="1414780"/>
                      <a:pt x="2787650" y="1386840"/>
                    </a:cubicBezTo>
                    <a:close/>
                    <a:moveTo>
                      <a:pt x="2283460" y="321310"/>
                    </a:moveTo>
                    <a:cubicBezTo>
                      <a:pt x="2268220" y="308610"/>
                      <a:pt x="2252980" y="295910"/>
                      <a:pt x="2237740" y="284480"/>
                    </a:cubicBezTo>
                    <a:lnTo>
                      <a:pt x="284480" y="2237740"/>
                    </a:lnTo>
                    <a:cubicBezTo>
                      <a:pt x="295910" y="2252980"/>
                      <a:pt x="308610" y="2268220"/>
                      <a:pt x="321310" y="2283460"/>
                    </a:cubicBezTo>
                    <a:lnTo>
                      <a:pt x="2283460" y="321310"/>
                    </a:lnTo>
                    <a:close/>
                    <a:moveTo>
                      <a:pt x="1276350" y="5080"/>
                    </a:moveTo>
                    <a:cubicBezTo>
                      <a:pt x="1244600" y="7620"/>
                      <a:pt x="1214120" y="11430"/>
                      <a:pt x="1182370" y="16510"/>
                    </a:cubicBezTo>
                    <a:lnTo>
                      <a:pt x="16510" y="1182370"/>
                    </a:lnTo>
                    <a:cubicBezTo>
                      <a:pt x="11430" y="1214120"/>
                      <a:pt x="7620" y="1244600"/>
                      <a:pt x="5080" y="1276350"/>
                    </a:cubicBezTo>
                    <a:lnTo>
                      <a:pt x="1276350" y="5080"/>
                    </a:lnTo>
                    <a:close/>
                    <a:moveTo>
                      <a:pt x="1080770" y="35560"/>
                    </a:moveTo>
                    <a:cubicBezTo>
                      <a:pt x="1042670" y="44450"/>
                      <a:pt x="1004570" y="54610"/>
                      <a:pt x="966470" y="67310"/>
                    </a:cubicBezTo>
                    <a:lnTo>
                      <a:pt x="66040" y="966470"/>
                    </a:lnTo>
                    <a:cubicBezTo>
                      <a:pt x="54610" y="1004570"/>
                      <a:pt x="43180" y="1041400"/>
                      <a:pt x="34290" y="1080770"/>
                    </a:cubicBezTo>
                    <a:lnTo>
                      <a:pt x="1080770" y="35560"/>
                    </a:lnTo>
                    <a:close/>
                    <a:moveTo>
                      <a:pt x="1734820" y="41910"/>
                    </a:moveTo>
                    <a:cubicBezTo>
                      <a:pt x="1711960" y="36830"/>
                      <a:pt x="1690370" y="31750"/>
                      <a:pt x="1667510" y="26670"/>
                    </a:cubicBezTo>
                    <a:lnTo>
                      <a:pt x="26670" y="1667510"/>
                    </a:lnTo>
                    <a:cubicBezTo>
                      <a:pt x="31750" y="1690370"/>
                      <a:pt x="36830" y="1711960"/>
                      <a:pt x="41910" y="1734820"/>
                    </a:cubicBezTo>
                    <a:lnTo>
                      <a:pt x="1734820" y="41910"/>
                    </a:lnTo>
                    <a:close/>
                    <a:moveTo>
                      <a:pt x="2762250" y="1659890"/>
                    </a:moveTo>
                    <a:cubicBezTo>
                      <a:pt x="2768600" y="1626870"/>
                      <a:pt x="2773680" y="1595120"/>
                      <a:pt x="2777490" y="1562100"/>
                    </a:cubicBezTo>
                    <a:lnTo>
                      <a:pt x="1562100" y="2777490"/>
                    </a:lnTo>
                    <a:cubicBezTo>
                      <a:pt x="1595120" y="2773680"/>
                      <a:pt x="1628140" y="2768600"/>
                      <a:pt x="1659890" y="2762250"/>
                    </a:cubicBezTo>
                    <a:lnTo>
                      <a:pt x="2762250" y="1659890"/>
                    </a:lnTo>
                    <a:close/>
                    <a:moveTo>
                      <a:pt x="2785110" y="1306830"/>
                    </a:moveTo>
                    <a:cubicBezTo>
                      <a:pt x="2783840" y="1281430"/>
                      <a:pt x="2781300" y="1256030"/>
                      <a:pt x="2778760" y="1230630"/>
                    </a:cubicBezTo>
                    <a:lnTo>
                      <a:pt x="1230630" y="2777490"/>
                    </a:lnTo>
                    <a:cubicBezTo>
                      <a:pt x="1256030" y="2780030"/>
                      <a:pt x="1281430" y="2782570"/>
                      <a:pt x="1306830" y="2783840"/>
                    </a:cubicBezTo>
                    <a:lnTo>
                      <a:pt x="2785110" y="1306830"/>
                    </a:lnTo>
                    <a:close/>
                    <a:moveTo>
                      <a:pt x="2767330" y="1158240"/>
                    </a:moveTo>
                    <a:cubicBezTo>
                      <a:pt x="2763520" y="1135380"/>
                      <a:pt x="2758440" y="1112520"/>
                      <a:pt x="2753360" y="1089660"/>
                    </a:cubicBezTo>
                    <a:lnTo>
                      <a:pt x="1088390" y="2753360"/>
                    </a:lnTo>
                    <a:cubicBezTo>
                      <a:pt x="1111250" y="2758440"/>
                      <a:pt x="1134110" y="2763520"/>
                      <a:pt x="1156970" y="2767330"/>
                    </a:cubicBezTo>
                    <a:lnTo>
                      <a:pt x="2767330" y="1158240"/>
                    </a:lnTo>
                    <a:close/>
                    <a:moveTo>
                      <a:pt x="2369820" y="398780"/>
                    </a:moveTo>
                    <a:cubicBezTo>
                      <a:pt x="2355850" y="384810"/>
                      <a:pt x="2341880" y="372110"/>
                      <a:pt x="2327910" y="358140"/>
                    </a:cubicBezTo>
                    <a:lnTo>
                      <a:pt x="359410" y="2326640"/>
                    </a:lnTo>
                    <a:cubicBezTo>
                      <a:pt x="372110" y="2340610"/>
                      <a:pt x="386080" y="2354580"/>
                      <a:pt x="400050" y="2368550"/>
                    </a:cubicBezTo>
                    <a:lnTo>
                      <a:pt x="2369820" y="398780"/>
                    </a:lnTo>
                    <a:close/>
                    <a:moveTo>
                      <a:pt x="2451100" y="2301240"/>
                    </a:moveTo>
                    <a:cubicBezTo>
                      <a:pt x="2520950" y="2219960"/>
                      <a:pt x="2579370" y="2133600"/>
                      <a:pt x="2627630" y="2042160"/>
                    </a:cubicBezTo>
                    <a:lnTo>
                      <a:pt x="2042160" y="2627630"/>
                    </a:lnTo>
                    <a:cubicBezTo>
                      <a:pt x="2133600" y="2579370"/>
                      <a:pt x="2219960" y="2520950"/>
                      <a:pt x="2301240" y="2451100"/>
                    </a:cubicBezTo>
                    <a:lnTo>
                      <a:pt x="2451100" y="2301240"/>
                    </a:lnTo>
                    <a:close/>
                    <a:moveTo>
                      <a:pt x="2736850" y="1023620"/>
                    </a:moveTo>
                    <a:cubicBezTo>
                      <a:pt x="2730500" y="1002030"/>
                      <a:pt x="2724150" y="981710"/>
                      <a:pt x="2717800" y="960120"/>
                    </a:cubicBezTo>
                    <a:lnTo>
                      <a:pt x="960120" y="2717800"/>
                    </a:lnTo>
                    <a:cubicBezTo>
                      <a:pt x="981710" y="2724150"/>
                      <a:pt x="1002030" y="2730500"/>
                      <a:pt x="1023620" y="2736850"/>
                    </a:cubicBezTo>
                    <a:lnTo>
                      <a:pt x="2736850" y="1023620"/>
                    </a:lnTo>
                    <a:close/>
                    <a:moveTo>
                      <a:pt x="2696210" y="1892300"/>
                    </a:moveTo>
                    <a:cubicBezTo>
                      <a:pt x="2711450" y="1851660"/>
                      <a:pt x="2725420" y="1811020"/>
                      <a:pt x="2736850" y="1769110"/>
                    </a:cubicBezTo>
                    <a:lnTo>
                      <a:pt x="1769110" y="2736850"/>
                    </a:lnTo>
                    <a:cubicBezTo>
                      <a:pt x="1811020" y="2725420"/>
                      <a:pt x="1851660" y="2711450"/>
                      <a:pt x="1892300" y="2696210"/>
                    </a:cubicBezTo>
                    <a:lnTo>
                      <a:pt x="2696210" y="1892300"/>
                    </a:lnTo>
                    <a:close/>
                    <a:moveTo>
                      <a:pt x="2523490" y="576580"/>
                    </a:moveTo>
                    <a:cubicBezTo>
                      <a:pt x="2512060" y="561340"/>
                      <a:pt x="2500630" y="544830"/>
                      <a:pt x="2487930" y="529590"/>
                    </a:cubicBezTo>
                    <a:lnTo>
                      <a:pt x="529590" y="2486660"/>
                    </a:lnTo>
                    <a:cubicBezTo>
                      <a:pt x="544830" y="2499360"/>
                      <a:pt x="561340" y="2510790"/>
                      <a:pt x="576580" y="2522220"/>
                    </a:cubicBezTo>
                    <a:lnTo>
                      <a:pt x="2523490" y="576580"/>
                    </a:lnTo>
                    <a:close/>
                    <a:moveTo>
                      <a:pt x="2696210" y="899160"/>
                    </a:moveTo>
                    <a:cubicBezTo>
                      <a:pt x="2688590" y="878840"/>
                      <a:pt x="2680970" y="859790"/>
                      <a:pt x="2672080" y="840740"/>
                    </a:cubicBezTo>
                    <a:lnTo>
                      <a:pt x="839470" y="2673350"/>
                    </a:lnTo>
                    <a:cubicBezTo>
                      <a:pt x="858520" y="2682240"/>
                      <a:pt x="878840" y="2689860"/>
                      <a:pt x="897890" y="2697480"/>
                    </a:cubicBezTo>
                    <a:lnTo>
                      <a:pt x="2696210" y="899160"/>
                    </a:lnTo>
                    <a:close/>
                    <a:moveTo>
                      <a:pt x="2449830" y="483870"/>
                    </a:moveTo>
                    <a:cubicBezTo>
                      <a:pt x="2437130" y="468630"/>
                      <a:pt x="2424430" y="454660"/>
                      <a:pt x="2410460" y="440690"/>
                    </a:cubicBezTo>
                    <a:lnTo>
                      <a:pt x="440690" y="2410460"/>
                    </a:lnTo>
                    <a:cubicBezTo>
                      <a:pt x="454660" y="2424430"/>
                      <a:pt x="469900" y="2437130"/>
                      <a:pt x="483870" y="2449830"/>
                    </a:cubicBezTo>
                    <a:lnTo>
                      <a:pt x="2449830" y="483870"/>
                    </a:lnTo>
                    <a:close/>
                    <a:moveTo>
                      <a:pt x="2588260" y="675640"/>
                    </a:moveTo>
                    <a:cubicBezTo>
                      <a:pt x="2578100" y="659130"/>
                      <a:pt x="2567940" y="641350"/>
                      <a:pt x="2556510" y="624840"/>
                    </a:cubicBezTo>
                    <a:lnTo>
                      <a:pt x="624840" y="2556510"/>
                    </a:lnTo>
                    <a:cubicBezTo>
                      <a:pt x="641350" y="2567940"/>
                      <a:pt x="657860" y="2578100"/>
                      <a:pt x="675640" y="2588260"/>
                    </a:cubicBezTo>
                    <a:lnTo>
                      <a:pt x="2588260" y="675640"/>
                    </a:lnTo>
                    <a:close/>
                    <a:moveTo>
                      <a:pt x="2646680" y="783590"/>
                    </a:moveTo>
                    <a:cubicBezTo>
                      <a:pt x="2637790" y="765810"/>
                      <a:pt x="2628900" y="746760"/>
                      <a:pt x="2618740" y="728980"/>
                    </a:cubicBezTo>
                    <a:lnTo>
                      <a:pt x="728980" y="2618740"/>
                    </a:lnTo>
                    <a:cubicBezTo>
                      <a:pt x="746760" y="2628900"/>
                      <a:pt x="764540" y="2637790"/>
                      <a:pt x="783590" y="2646680"/>
                    </a:cubicBezTo>
                    <a:lnTo>
                      <a:pt x="2646680" y="783590"/>
                    </a:lnTo>
                    <a:close/>
                  </a:path>
                </a:pathLst>
              </a:custGeom>
              <a:solidFill>
                <a:srgbClr val="F5FBF9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267222"/>
              <a:ext cx="3490263" cy="3490263"/>
              <a:chOff x="-2540" y="-2540"/>
              <a:chExt cx="6355080" cy="63550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972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-1487390" y="-727590"/>
            <a:ext cx="6364190" cy="5240992"/>
            <a:chOff x="0" y="0"/>
            <a:chExt cx="8485587" cy="6987989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6987989" cy="6987989"/>
              <a:chOff x="0" y="0"/>
              <a:chExt cx="2787650" cy="278765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87650" cy="2787650"/>
              </a:xfrm>
              <a:custGeom>
                <a:avLst/>
                <a:gdLst/>
                <a:ahLst/>
                <a:cxnLst/>
                <a:rect l="l" t="t" r="r" b="b"/>
                <a:pathLst>
                  <a:path w="2787650" h="2787650">
                    <a:moveTo>
                      <a:pt x="81280" y="1861820"/>
                    </a:moveTo>
                    <a:cubicBezTo>
                      <a:pt x="73660" y="1841500"/>
                      <a:pt x="67310" y="1819910"/>
                      <a:pt x="60960" y="1799590"/>
                    </a:cubicBezTo>
                    <a:lnTo>
                      <a:pt x="1800860" y="59690"/>
                    </a:lnTo>
                    <a:cubicBezTo>
                      <a:pt x="1821180" y="66040"/>
                      <a:pt x="1842770" y="72390"/>
                      <a:pt x="1863090" y="80010"/>
                    </a:cubicBezTo>
                    <a:lnTo>
                      <a:pt x="81280" y="1861820"/>
                    </a:lnTo>
                    <a:close/>
                    <a:moveTo>
                      <a:pt x="1597660" y="15240"/>
                    </a:moveTo>
                    <a:cubicBezTo>
                      <a:pt x="1573530" y="11430"/>
                      <a:pt x="1548130" y="8890"/>
                      <a:pt x="1524000" y="6350"/>
                    </a:cubicBezTo>
                    <a:lnTo>
                      <a:pt x="6350" y="1524000"/>
                    </a:lnTo>
                    <a:cubicBezTo>
                      <a:pt x="8890" y="1548130"/>
                      <a:pt x="11430" y="1573530"/>
                      <a:pt x="15240" y="1597660"/>
                    </a:cubicBezTo>
                    <a:lnTo>
                      <a:pt x="1597660" y="15240"/>
                    </a:lnTo>
                    <a:close/>
                    <a:moveTo>
                      <a:pt x="2189480" y="248920"/>
                    </a:moveTo>
                    <a:cubicBezTo>
                      <a:pt x="2172970" y="237490"/>
                      <a:pt x="2156460" y="226060"/>
                      <a:pt x="2139950" y="215900"/>
                    </a:cubicBezTo>
                    <a:lnTo>
                      <a:pt x="215900" y="2139950"/>
                    </a:lnTo>
                    <a:cubicBezTo>
                      <a:pt x="226060" y="2156460"/>
                      <a:pt x="237490" y="2172970"/>
                      <a:pt x="248920" y="2189480"/>
                    </a:cubicBezTo>
                    <a:lnTo>
                      <a:pt x="2189480" y="248920"/>
                    </a:lnTo>
                    <a:close/>
                    <a:moveTo>
                      <a:pt x="1979930" y="128270"/>
                    </a:moveTo>
                    <a:cubicBezTo>
                      <a:pt x="1960880" y="119380"/>
                      <a:pt x="1941830" y="110490"/>
                      <a:pt x="1922780" y="102870"/>
                    </a:cubicBezTo>
                    <a:lnTo>
                      <a:pt x="104140" y="1921510"/>
                    </a:lnTo>
                    <a:cubicBezTo>
                      <a:pt x="111760" y="1940560"/>
                      <a:pt x="120650" y="1959610"/>
                      <a:pt x="129540" y="1978660"/>
                    </a:cubicBezTo>
                    <a:lnTo>
                      <a:pt x="1979930" y="128270"/>
                    </a:lnTo>
                    <a:close/>
                    <a:moveTo>
                      <a:pt x="2087880" y="185420"/>
                    </a:moveTo>
                    <a:cubicBezTo>
                      <a:pt x="2070100" y="175260"/>
                      <a:pt x="2052320" y="165100"/>
                      <a:pt x="2034540" y="156210"/>
                    </a:cubicBezTo>
                    <a:lnTo>
                      <a:pt x="154940" y="2035810"/>
                    </a:lnTo>
                    <a:cubicBezTo>
                      <a:pt x="163830" y="2053590"/>
                      <a:pt x="173990" y="2071370"/>
                      <a:pt x="184150" y="2089150"/>
                    </a:cubicBezTo>
                    <a:lnTo>
                      <a:pt x="2087880" y="185420"/>
                    </a:lnTo>
                    <a:close/>
                    <a:moveTo>
                      <a:pt x="834390" y="116840"/>
                    </a:moveTo>
                    <a:cubicBezTo>
                      <a:pt x="774700" y="143510"/>
                      <a:pt x="716280" y="173990"/>
                      <a:pt x="660400" y="208280"/>
                    </a:cubicBezTo>
                    <a:lnTo>
                      <a:pt x="208280" y="660400"/>
                    </a:lnTo>
                    <a:cubicBezTo>
                      <a:pt x="172720" y="716280"/>
                      <a:pt x="142240" y="774700"/>
                      <a:pt x="116840" y="834390"/>
                    </a:cubicBezTo>
                    <a:lnTo>
                      <a:pt x="834390" y="116840"/>
                    </a:lnTo>
                    <a:close/>
                    <a:moveTo>
                      <a:pt x="1363980" y="0"/>
                    </a:moveTo>
                    <a:lnTo>
                      <a:pt x="0" y="1363980"/>
                    </a:lnTo>
                    <a:cubicBezTo>
                      <a:pt x="0" y="1391920"/>
                      <a:pt x="0" y="1418590"/>
                      <a:pt x="1270" y="1446530"/>
                    </a:cubicBezTo>
                    <a:lnTo>
                      <a:pt x="1445260" y="1270"/>
                    </a:lnTo>
                    <a:cubicBezTo>
                      <a:pt x="1418590" y="0"/>
                      <a:pt x="1390650" y="0"/>
                      <a:pt x="1363980" y="0"/>
                    </a:cubicBezTo>
                    <a:close/>
                    <a:moveTo>
                      <a:pt x="2787650" y="1386840"/>
                    </a:moveTo>
                    <a:lnTo>
                      <a:pt x="1386840" y="2787650"/>
                    </a:lnTo>
                    <a:cubicBezTo>
                      <a:pt x="1414780" y="2787650"/>
                      <a:pt x="1443990" y="2787650"/>
                      <a:pt x="1471930" y="2785110"/>
                    </a:cubicBezTo>
                    <a:lnTo>
                      <a:pt x="2785110" y="1471930"/>
                    </a:lnTo>
                    <a:cubicBezTo>
                      <a:pt x="2786380" y="1443990"/>
                      <a:pt x="2787650" y="1414780"/>
                      <a:pt x="2787650" y="1386840"/>
                    </a:cubicBezTo>
                    <a:close/>
                    <a:moveTo>
                      <a:pt x="2283460" y="321310"/>
                    </a:moveTo>
                    <a:cubicBezTo>
                      <a:pt x="2268220" y="308610"/>
                      <a:pt x="2252980" y="295910"/>
                      <a:pt x="2237740" y="284480"/>
                    </a:cubicBezTo>
                    <a:lnTo>
                      <a:pt x="284480" y="2237740"/>
                    </a:lnTo>
                    <a:cubicBezTo>
                      <a:pt x="295910" y="2252980"/>
                      <a:pt x="308610" y="2268220"/>
                      <a:pt x="321310" y="2283460"/>
                    </a:cubicBezTo>
                    <a:lnTo>
                      <a:pt x="2283460" y="321310"/>
                    </a:lnTo>
                    <a:close/>
                    <a:moveTo>
                      <a:pt x="1276350" y="5080"/>
                    </a:moveTo>
                    <a:cubicBezTo>
                      <a:pt x="1244600" y="7620"/>
                      <a:pt x="1214120" y="11430"/>
                      <a:pt x="1182370" y="16510"/>
                    </a:cubicBezTo>
                    <a:lnTo>
                      <a:pt x="16510" y="1182370"/>
                    </a:lnTo>
                    <a:cubicBezTo>
                      <a:pt x="11430" y="1214120"/>
                      <a:pt x="7620" y="1244600"/>
                      <a:pt x="5080" y="1276350"/>
                    </a:cubicBezTo>
                    <a:lnTo>
                      <a:pt x="1276350" y="5080"/>
                    </a:lnTo>
                    <a:close/>
                    <a:moveTo>
                      <a:pt x="1080770" y="35560"/>
                    </a:moveTo>
                    <a:cubicBezTo>
                      <a:pt x="1042670" y="44450"/>
                      <a:pt x="1004570" y="54610"/>
                      <a:pt x="966470" y="67310"/>
                    </a:cubicBezTo>
                    <a:lnTo>
                      <a:pt x="66040" y="966470"/>
                    </a:lnTo>
                    <a:cubicBezTo>
                      <a:pt x="54610" y="1004570"/>
                      <a:pt x="43180" y="1041400"/>
                      <a:pt x="34290" y="1080770"/>
                    </a:cubicBezTo>
                    <a:lnTo>
                      <a:pt x="1080770" y="35560"/>
                    </a:lnTo>
                    <a:close/>
                    <a:moveTo>
                      <a:pt x="1734820" y="41910"/>
                    </a:moveTo>
                    <a:cubicBezTo>
                      <a:pt x="1711960" y="36830"/>
                      <a:pt x="1690370" y="31750"/>
                      <a:pt x="1667510" y="26670"/>
                    </a:cubicBezTo>
                    <a:lnTo>
                      <a:pt x="26670" y="1667510"/>
                    </a:lnTo>
                    <a:cubicBezTo>
                      <a:pt x="31750" y="1690370"/>
                      <a:pt x="36830" y="1711960"/>
                      <a:pt x="41910" y="1734820"/>
                    </a:cubicBezTo>
                    <a:lnTo>
                      <a:pt x="1734820" y="41910"/>
                    </a:lnTo>
                    <a:close/>
                    <a:moveTo>
                      <a:pt x="2762250" y="1659890"/>
                    </a:moveTo>
                    <a:cubicBezTo>
                      <a:pt x="2768600" y="1626870"/>
                      <a:pt x="2773680" y="1595120"/>
                      <a:pt x="2777490" y="1562100"/>
                    </a:cubicBezTo>
                    <a:lnTo>
                      <a:pt x="1562100" y="2777490"/>
                    </a:lnTo>
                    <a:cubicBezTo>
                      <a:pt x="1595120" y="2773680"/>
                      <a:pt x="1628140" y="2768600"/>
                      <a:pt x="1659890" y="2762250"/>
                    </a:cubicBezTo>
                    <a:lnTo>
                      <a:pt x="2762250" y="1659890"/>
                    </a:lnTo>
                    <a:close/>
                    <a:moveTo>
                      <a:pt x="2785110" y="1306830"/>
                    </a:moveTo>
                    <a:cubicBezTo>
                      <a:pt x="2783840" y="1281430"/>
                      <a:pt x="2781300" y="1256030"/>
                      <a:pt x="2778760" y="1230630"/>
                    </a:cubicBezTo>
                    <a:lnTo>
                      <a:pt x="1230630" y="2777490"/>
                    </a:lnTo>
                    <a:cubicBezTo>
                      <a:pt x="1256030" y="2780030"/>
                      <a:pt x="1281430" y="2782570"/>
                      <a:pt x="1306830" y="2783840"/>
                    </a:cubicBezTo>
                    <a:lnTo>
                      <a:pt x="2785110" y="1306830"/>
                    </a:lnTo>
                    <a:close/>
                    <a:moveTo>
                      <a:pt x="2767330" y="1158240"/>
                    </a:moveTo>
                    <a:cubicBezTo>
                      <a:pt x="2763520" y="1135380"/>
                      <a:pt x="2758440" y="1112520"/>
                      <a:pt x="2753360" y="1089660"/>
                    </a:cubicBezTo>
                    <a:lnTo>
                      <a:pt x="1088390" y="2753360"/>
                    </a:lnTo>
                    <a:cubicBezTo>
                      <a:pt x="1111250" y="2758440"/>
                      <a:pt x="1134110" y="2763520"/>
                      <a:pt x="1156970" y="2767330"/>
                    </a:cubicBezTo>
                    <a:lnTo>
                      <a:pt x="2767330" y="1158240"/>
                    </a:lnTo>
                    <a:close/>
                    <a:moveTo>
                      <a:pt x="2369820" y="398780"/>
                    </a:moveTo>
                    <a:cubicBezTo>
                      <a:pt x="2355850" y="384810"/>
                      <a:pt x="2341880" y="372110"/>
                      <a:pt x="2327910" y="358140"/>
                    </a:cubicBezTo>
                    <a:lnTo>
                      <a:pt x="359410" y="2326640"/>
                    </a:lnTo>
                    <a:cubicBezTo>
                      <a:pt x="372110" y="2340610"/>
                      <a:pt x="386080" y="2354580"/>
                      <a:pt x="400050" y="2368550"/>
                    </a:cubicBezTo>
                    <a:lnTo>
                      <a:pt x="2369820" y="398780"/>
                    </a:lnTo>
                    <a:close/>
                    <a:moveTo>
                      <a:pt x="2451100" y="2301240"/>
                    </a:moveTo>
                    <a:cubicBezTo>
                      <a:pt x="2520950" y="2219960"/>
                      <a:pt x="2579370" y="2133600"/>
                      <a:pt x="2627630" y="2042160"/>
                    </a:cubicBezTo>
                    <a:lnTo>
                      <a:pt x="2042160" y="2627630"/>
                    </a:lnTo>
                    <a:cubicBezTo>
                      <a:pt x="2133600" y="2579370"/>
                      <a:pt x="2219960" y="2520950"/>
                      <a:pt x="2301240" y="2451100"/>
                    </a:cubicBezTo>
                    <a:lnTo>
                      <a:pt x="2451100" y="2301240"/>
                    </a:lnTo>
                    <a:close/>
                    <a:moveTo>
                      <a:pt x="2736850" y="1023620"/>
                    </a:moveTo>
                    <a:cubicBezTo>
                      <a:pt x="2730500" y="1002030"/>
                      <a:pt x="2724150" y="981710"/>
                      <a:pt x="2717800" y="960120"/>
                    </a:cubicBezTo>
                    <a:lnTo>
                      <a:pt x="960120" y="2717800"/>
                    </a:lnTo>
                    <a:cubicBezTo>
                      <a:pt x="981710" y="2724150"/>
                      <a:pt x="1002030" y="2730500"/>
                      <a:pt x="1023620" y="2736850"/>
                    </a:cubicBezTo>
                    <a:lnTo>
                      <a:pt x="2736850" y="1023620"/>
                    </a:lnTo>
                    <a:close/>
                    <a:moveTo>
                      <a:pt x="2696210" y="1892300"/>
                    </a:moveTo>
                    <a:cubicBezTo>
                      <a:pt x="2711450" y="1851660"/>
                      <a:pt x="2725420" y="1811020"/>
                      <a:pt x="2736850" y="1769110"/>
                    </a:cubicBezTo>
                    <a:lnTo>
                      <a:pt x="1769110" y="2736850"/>
                    </a:lnTo>
                    <a:cubicBezTo>
                      <a:pt x="1811020" y="2725420"/>
                      <a:pt x="1851660" y="2711450"/>
                      <a:pt x="1892300" y="2696210"/>
                    </a:cubicBezTo>
                    <a:lnTo>
                      <a:pt x="2696210" y="1892300"/>
                    </a:lnTo>
                    <a:close/>
                    <a:moveTo>
                      <a:pt x="2523490" y="576580"/>
                    </a:moveTo>
                    <a:cubicBezTo>
                      <a:pt x="2512060" y="561340"/>
                      <a:pt x="2500630" y="544830"/>
                      <a:pt x="2487930" y="529590"/>
                    </a:cubicBezTo>
                    <a:lnTo>
                      <a:pt x="529590" y="2486660"/>
                    </a:lnTo>
                    <a:cubicBezTo>
                      <a:pt x="544830" y="2499360"/>
                      <a:pt x="561340" y="2510790"/>
                      <a:pt x="576580" y="2522220"/>
                    </a:cubicBezTo>
                    <a:lnTo>
                      <a:pt x="2523490" y="576580"/>
                    </a:lnTo>
                    <a:close/>
                    <a:moveTo>
                      <a:pt x="2696210" y="899160"/>
                    </a:moveTo>
                    <a:cubicBezTo>
                      <a:pt x="2688590" y="878840"/>
                      <a:pt x="2680970" y="859790"/>
                      <a:pt x="2672080" y="840740"/>
                    </a:cubicBezTo>
                    <a:lnTo>
                      <a:pt x="839470" y="2673350"/>
                    </a:lnTo>
                    <a:cubicBezTo>
                      <a:pt x="858520" y="2682240"/>
                      <a:pt x="878840" y="2689860"/>
                      <a:pt x="897890" y="2697480"/>
                    </a:cubicBezTo>
                    <a:lnTo>
                      <a:pt x="2696210" y="899160"/>
                    </a:lnTo>
                    <a:close/>
                    <a:moveTo>
                      <a:pt x="2449830" y="483870"/>
                    </a:moveTo>
                    <a:cubicBezTo>
                      <a:pt x="2437130" y="468630"/>
                      <a:pt x="2424430" y="454660"/>
                      <a:pt x="2410460" y="440690"/>
                    </a:cubicBezTo>
                    <a:lnTo>
                      <a:pt x="440690" y="2410460"/>
                    </a:lnTo>
                    <a:cubicBezTo>
                      <a:pt x="454660" y="2424430"/>
                      <a:pt x="469900" y="2437130"/>
                      <a:pt x="483870" y="2449830"/>
                    </a:cubicBezTo>
                    <a:lnTo>
                      <a:pt x="2449830" y="483870"/>
                    </a:lnTo>
                    <a:close/>
                    <a:moveTo>
                      <a:pt x="2588260" y="675640"/>
                    </a:moveTo>
                    <a:cubicBezTo>
                      <a:pt x="2578100" y="659130"/>
                      <a:pt x="2567940" y="641350"/>
                      <a:pt x="2556510" y="624840"/>
                    </a:cubicBezTo>
                    <a:lnTo>
                      <a:pt x="624840" y="2556510"/>
                    </a:lnTo>
                    <a:cubicBezTo>
                      <a:pt x="641350" y="2567940"/>
                      <a:pt x="657860" y="2578100"/>
                      <a:pt x="675640" y="2588260"/>
                    </a:cubicBezTo>
                    <a:lnTo>
                      <a:pt x="2588260" y="675640"/>
                    </a:lnTo>
                    <a:close/>
                    <a:moveTo>
                      <a:pt x="2646680" y="783590"/>
                    </a:moveTo>
                    <a:cubicBezTo>
                      <a:pt x="2637790" y="765810"/>
                      <a:pt x="2628900" y="746760"/>
                      <a:pt x="2618740" y="728980"/>
                    </a:cubicBezTo>
                    <a:lnTo>
                      <a:pt x="728980" y="2618740"/>
                    </a:lnTo>
                    <a:cubicBezTo>
                      <a:pt x="746760" y="2628900"/>
                      <a:pt x="764540" y="2637790"/>
                      <a:pt x="783590" y="2646680"/>
                    </a:cubicBezTo>
                    <a:lnTo>
                      <a:pt x="2646680" y="783590"/>
                    </a:lnTo>
                    <a:close/>
                  </a:path>
                </a:pathLst>
              </a:custGeom>
              <a:solidFill>
                <a:srgbClr val="F5FBF9"/>
              </a:solid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1497598" y="0"/>
              <a:ext cx="6987989" cy="6987989"/>
              <a:chOff x="-2540" y="-2540"/>
              <a:chExt cx="6355080" cy="63550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972"/>
              </a:solidFill>
            </p:spPr>
          </p:sp>
        </p:grp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824664" y="716923"/>
            <a:ext cx="5881378" cy="5881355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223" b="-223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3248" y="3657600"/>
            <a:ext cx="5194049" cy="4490736"/>
            <a:chOff x="0" y="0"/>
            <a:chExt cx="6925398" cy="5987649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876871" y="876871"/>
              <a:ext cx="4233907" cy="42339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 rot="-2700000">
              <a:off x="1814621" y="876871"/>
              <a:ext cx="4233907" cy="4233907"/>
              <a:chOff x="0" y="0"/>
              <a:chExt cx="2653030" cy="26530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</p:grpSp>
      <p:sp>
        <p:nvSpPr>
          <p:cNvPr id="7" name="AutoShape 7"/>
          <p:cNvSpPr/>
          <p:nvPr/>
        </p:nvSpPr>
        <p:spPr>
          <a:xfrm rot="-2700000">
            <a:off x="1168063" y="1211346"/>
            <a:ext cx="12163610" cy="7327969"/>
          </a:xfrm>
          <a:prstGeom prst="rect">
            <a:avLst/>
          </a:prstGeom>
          <a:solidFill>
            <a:srgbClr val="5DCAD1"/>
          </a:solidFill>
        </p:spPr>
      </p:sp>
      <p:sp>
        <p:nvSpPr>
          <p:cNvPr id="8" name="TextBox 8"/>
          <p:cNvSpPr txBox="1"/>
          <p:nvPr/>
        </p:nvSpPr>
        <p:spPr>
          <a:xfrm>
            <a:off x="358554" y="991399"/>
            <a:ext cx="414522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350">
                <a:solidFill>
                  <a:srgbClr val="FFFFFF"/>
                </a:solidFill>
                <a:latin typeface="Glacial Indifference Bold"/>
              </a:rPr>
              <a:t>PLANTEAMIENTO DEL PROBLEMA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2725" y="1000924"/>
            <a:ext cx="3685628" cy="633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</a:pPr>
            <a:r>
              <a:rPr lang="en-US" sz="1808" spc="180">
                <a:solidFill>
                  <a:srgbClr val="FFFFFF"/>
                </a:solidFill>
                <a:latin typeface="Fredoka One"/>
              </a:rPr>
              <a:t>SE EVIDENCIA QUE, EN EL ESTABLECIMIENTO PRIVADO, NO ESTÁ IMPLEMENTADO UN SISTEMA DE INFORMACIÓN, QUE REALICE EL RESPECTIVO CONTROL DEL INVENTARIO Y DE LA FACTURACIÓN, NI UN PROGRAMA QUE LLEVE A CABO EL CONTROL DE INGRESOS Y SALIDAS DE LOS DIFERENTES PRODUCTOS DE DICHO ESTABLECIMIENTO Y ESTO GENERA (DEMORAS EN LA ATENCIÓN, EN EL ORDEN EN INVENTARIO Y EL TIEMPO QUE TOMA TANTO GENERAR FACTURAS COMO ORDENAR LA INFORMACIÓN. </a:t>
            </a:r>
          </a:p>
          <a:p>
            <a:pPr algn="r">
              <a:lnSpc>
                <a:spcPts val="2170"/>
              </a:lnSpc>
            </a:pPr>
            <a:endParaRPr lang="en-US" sz="1808" spc="180">
              <a:solidFill>
                <a:srgbClr val="FFFFFF"/>
              </a:solidFill>
              <a:latin typeface="Fredoka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7867" y="2304473"/>
            <a:ext cx="7874213" cy="40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</a:rPr>
              <a:t>El alcance del software es llegar a ser implementado en el establecimiento privado y cumplir correctamente con la gestión de la información, el inventariado y la facturación, así como generar un orden completo, funcional y sencillo de la diferente información del establecimiento, pero no se realizará nómina ni ningún servicio relacionado con el personal.</a:t>
            </a:r>
          </a:p>
          <a:p>
            <a:pPr algn="ctr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Glacial Indifference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44672" y="-1487728"/>
            <a:ext cx="2975457" cy="2975457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5FBF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136374" y="642385"/>
            <a:ext cx="3480852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00"/>
              </a:lnSpc>
            </a:pPr>
            <a:r>
              <a:rPr lang="en-US" sz="5500">
                <a:solidFill>
                  <a:srgbClr val="FFFFFF"/>
                </a:solidFill>
                <a:latin typeface="Fredoka One"/>
              </a:rPr>
              <a:t>Alcance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7867" y="1623536"/>
            <a:ext cx="7874213" cy="496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endParaRPr/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</a:rPr>
              <a:t>Los motivos que llevaron a realizar este proyecto, fueron generar un software de información, inventario y de facturación, el cual cumpla con las diferentes necesidades que posee un establecimiento privado, al momento de llevar el control de sus productos, así como, facilitar la búsqueda o consulta sobre algún producto que se encuentre dentro del inventario. </a:t>
            </a:r>
          </a:p>
          <a:p>
            <a:pPr algn="ctr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Glacial Indifference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44672" y="-1487728"/>
            <a:ext cx="2975457" cy="2975457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5FBF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680459" y="642385"/>
            <a:ext cx="4392681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00"/>
              </a:lnSpc>
            </a:pPr>
            <a:r>
              <a:rPr lang="en-US" sz="5500">
                <a:solidFill>
                  <a:srgbClr val="FFFFFF"/>
                </a:solidFill>
                <a:latin typeface="Fredoka One"/>
              </a:rPr>
              <a:t>Justificacion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538</Words>
  <Application>Microsoft Office PowerPoint</Application>
  <PresentationFormat>Personalizado</PresentationFormat>
  <Paragraphs>72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4" baseType="lpstr">
      <vt:lpstr>League Spartan Bold</vt:lpstr>
      <vt:lpstr>Open Sans Extra Bold Bold</vt:lpstr>
      <vt:lpstr>Knewave Bold</vt:lpstr>
      <vt:lpstr>Glacial Indifference Bold</vt:lpstr>
      <vt:lpstr>Fredoka One Bold</vt:lpstr>
      <vt:lpstr>Calibri</vt:lpstr>
      <vt:lpstr>Arial</vt:lpstr>
      <vt:lpstr>Glacial Indifference</vt:lpstr>
      <vt:lpstr>Fredoka One Italics</vt:lpstr>
      <vt:lpstr>Fredoka One</vt:lpstr>
      <vt:lpstr>Fredoka One Bold Italics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Grooming Studio Business Presentation</dc:title>
  <cp:lastModifiedBy>Duan Lopez</cp:lastModifiedBy>
  <cp:revision>12</cp:revision>
  <dcterms:created xsi:type="dcterms:W3CDTF">2006-08-16T00:00:00Z</dcterms:created>
  <dcterms:modified xsi:type="dcterms:W3CDTF">2020-10-16T00:25:00Z</dcterms:modified>
  <dc:identifier>DADtwYAFQwE</dc:identifier>
</cp:coreProperties>
</file>